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60" r:id="rId4"/>
    <p:sldId id="261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590B6-BA30-428A-A0B3-9C95F9195E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1114" y="-104775"/>
            <a:ext cx="10355250" cy="6210300"/>
          </a:xfrm>
        </p:spPr>
        <p:txBody>
          <a:bodyPr>
            <a:normAutofit/>
          </a:bodyPr>
          <a:lstStyle/>
          <a:p>
            <a:pPr algn="ctr"/>
            <a:r>
              <a:rPr lang="en-GB" sz="3600" dirty="0"/>
              <a:t>GGT/IWMC GLOBAL SYMPOSIUM</a:t>
            </a: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r>
              <a:rPr lang="en-GB" sz="2800" dirty="0"/>
              <a:t>what is </a:t>
            </a:r>
            <a:r>
              <a:rPr lang="en-GB" sz="2800" b="1" dirty="0"/>
              <a:t>WWF?</a:t>
            </a:r>
            <a:br>
              <a:rPr lang="en-GB" sz="2800" b="1" dirty="0"/>
            </a:br>
            <a:br>
              <a:rPr lang="en-GB" sz="2800" dirty="0"/>
            </a:br>
            <a:r>
              <a:rPr lang="en-GB" sz="2800" dirty="0"/>
              <a:t>the world wildlife fund </a:t>
            </a:r>
            <a:br>
              <a:rPr lang="en-GB" sz="2800" dirty="0"/>
            </a:br>
            <a:r>
              <a:rPr lang="en-GB" sz="2800" dirty="0"/>
              <a:t>or</a:t>
            </a:r>
            <a:br>
              <a:rPr lang="en-GB" sz="2800" dirty="0"/>
            </a:br>
            <a:r>
              <a:rPr lang="en-GB" sz="2800" dirty="0"/>
              <a:t>world wild fund for nature</a:t>
            </a:r>
            <a:br>
              <a:rPr lang="en-GB" sz="2800" dirty="0"/>
            </a:br>
            <a:br>
              <a:rPr lang="en-GB" sz="2800" dirty="0"/>
            </a:br>
            <a:br>
              <a:rPr lang="en-GB" sz="3600" dirty="0"/>
            </a:br>
            <a:endParaRPr lang="en-CH" sz="3600" dirty="0"/>
          </a:p>
        </p:txBody>
      </p:sp>
    </p:spTree>
    <p:extLst>
      <p:ext uri="{BB962C8B-B14F-4D97-AF65-F5344CB8AC3E}">
        <p14:creationId xmlns:p14="http://schemas.microsoft.com/office/powerpoint/2010/main" val="3988886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590B6-BA30-428A-A0B3-9C95F9195E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1114" y="790576"/>
            <a:ext cx="10765972" cy="6438900"/>
          </a:xfrm>
        </p:spPr>
        <p:txBody>
          <a:bodyPr>
            <a:normAutofit fontScale="90000"/>
          </a:bodyPr>
          <a:lstStyle/>
          <a:p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r>
              <a:rPr lang="en-GB" sz="3600" dirty="0"/>
              <a:t>	</a:t>
            </a:r>
            <a:br>
              <a:rPr lang="en-GB" sz="3600" dirty="0"/>
            </a:br>
            <a:r>
              <a:rPr lang="en-GB" sz="3600" dirty="0"/>
              <a:t>	</a:t>
            </a:r>
            <a:r>
              <a:rPr lang="en-GB" sz="2700" b="1" dirty="0"/>
              <a:t>WWF</a:t>
            </a:r>
            <a:br>
              <a:rPr lang="en-GB" sz="2700" dirty="0"/>
            </a:br>
            <a:br>
              <a:rPr lang="en-GB" sz="2700" dirty="0"/>
            </a:br>
            <a:r>
              <a:rPr lang="en-GB" sz="2700" u="sng" dirty="0"/>
              <a:t>1984</a:t>
            </a:r>
            <a:r>
              <a:rPr lang="en-GB" sz="2700" dirty="0"/>
              <a:t>   CITES Secretariat split from IUCN/WWF due to manipulation of CITES Finances by WWF</a:t>
            </a:r>
            <a:br>
              <a:rPr lang="en-GB" sz="2700" dirty="0"/>
            </a:br>
            <a:br>
              <a:rPr lang="en-GB" sz="2700" dirty="0"/>
            </a:br>
            <a:r>
              <a:rPr lang="en-GB" sz="2700" u="sng" dirty="0"/>
              <a:t>1988</a:t>
            </a:r>
            <a:r>
              <a:rPr lang="en-GB" sz="2700" dirty="0"/>
              <a:t>   Followed by 27 AR NGOs, WWF (Bohlen) initiates a campaign against CITES secretariat</a:t>
            </a:r>
            <a:br>
              <a:rPr lang="en-GB" sz="2700" dirty="0"/>
            </a:br>
            <a:br>
              <a:rPr lang="en-GB" sz="2700" dirty="0"/>
            </a:br>
            <a:r>
              <a:rPr lang="en-GB" sz="2700" u="sng" dirty="0"/>
              <a:t>1989</a:t>
            </a:r>
            <a:r>
              <a:rPr lang="en-GB" sz="2700" dirty="0"/>
              <a:t>   In June, a major crisis exploded in </a:t>
            </a:r>
            <a:r>
              <a:rPr lang="en-GB" sz="2700" dirty="0" err="1"/>
              <a:t>WWf</a:t>
            </a:r>
            <a:r>
              <a:rPr lang="en-GB" sz="2700" dirty="0"/>
              <a:t> Headquarters leading to a split between conservationists and fundraisers. WWF ceased to be a “</a:t>
            </a:r>
            <a:r>
              <a:rPr lang="en-GB" sz="2700" i="1" dirty="0"/>
              <a:t>primarily conservation organization</a:t>
            </a:r>
            <a:r>
              <a:rPr lang="en-GB" sz="2700" dirty="0"/>
              <a:t>” to become a “</a:t>
            </a:r>
            <a:r>
              <a:rPr lang="en-GB" sz="2700" i="1" dirty="0"/>
              <a:t>primarily Fundraising organization</a:t>
            </a:r>
            <a:r>
              <a:rPr lang="en-GB" sz="2700" dirty="0"/>
              <a:t>”</a:t>
            </a:r>
            <a:br>
              <a:rPr lang="en-GB" sz="2700" dirty="0"/>
            </a:br>
            <a:br>
              <a:rPr lang="en-GB" sz="2700" dirty="0"/>
            </a:br>
            <a:r>
              <a:rPr lang="en-GB" sz="2700" u="sng" dirty="0"/>
              <a:t>1990</a:t>
            </a:r>
            <a:r>
              <a:rPr lang="en-GB" sz="2700" dirty="0"/>
              <a:t>  Bohlen is rewarded for his successful elimination of CITES Secretary-general by being appointed Under Secretary of US State Department</a:t>
            </a:r>
            <a:br>
              <a:rPr lang="en-GB" sz="3600" dirty="0"/>
            </a:br>
            <a:br>
              <a:rPr lang="en-GB" sz="3600" dirty="0"/>
            </a:br>
            <a:endParaRPr lang="en-CH" sz="3600" dirty="0"/>
          </a:p>
        </p:txBody>
      </p:sp>
    </p:spTree>
    <p:extLst>
      <p:ext uri="{BB962C8B-B14F-4D97-AF65-F5344CB8AC3E}">
        <p14:creationId xmlns:p14="http://schemas.microsoft.com/office/powerpoint/2010/main" val="3158504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590B6-BA30-428A-A0B3-9C95F9195E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1114" y="-123289"/>
            <a:ext cx="10765972" cy="6733640"/>
          </a:xfrm>
        </p:spPr>
        <p:txBody>
          <a:bodyPr>
            <a:normAutofit fontScale="90000"/>
          </a:bodyPr>
          <a:lstStyle/>
          <a:p>
            <a:r>
              <a:rPr lang="en-GB" sz="3600" b="1" dirty="0" err="1"/>
              <a:t>Wwf</a:t>
            </a:r>
            <a:br>
              <a:rPr lang="en-GB" sz="3600" dirty="0"/>
            </a:br>
            <a:br>
              <a:rPr lang="en-GB" sz="3600" dirty="0"/>
            </a:br>
            <a:r>
              <a:rPr lang="en-GB" sz="3600" dirty="0"/>
              <a:t>-</a:t>
            </a:r>
            <a:r>
              <a:rPr lang="en-GB" sz="2700" dirty="0"/>
              <a:t>Funding suspended by </a:t>
            </a:r>
            <a:r>
              <a:rPr lang="en-GB" sz="2700" dirty="0" err="1"/>
              <a:t>norad</a:t>
            </a:r>
            <a:r>
              <a:rPr lang="en-GB" sz="2700" dirty="0"/>
              <a:t>: the withdrawal of funding from NORAD on East Africa for corruption.  </a:t>
            </a:r>
            <a:br>
              <a:rPr lang="en-GB" sz="2700" dirty="0"/>
            </a:br>
            <a:br>
              <a:rPr lang="en-GB" sz="2700" dirty="0"/>
            </a:br>
            <a:r>
              <a:rPr lang="en-GB" sz="2700" dirty="0"/>
              <a:t>-</a:t>
            </a:r>
            <a:r>
              <a:rPr lang="en-GB" sz="2700" dirty="0" err="1"/>
              <a:t>WWf</a:t>
            </a:r>
            <a:r>
              <a:rPr lang="en-GB" sz="2700" dirty="0"/>
              <a:t> Accusing legitimate and friendly fishers of “looting” the oceans for fundraising purposes</a:t>
            </a:r>
            <a:br>
              <a:rPr lang="en-GB" sz="2700" dirty="0"/>
            </a:br>
            <a:br>
              <a:rPr lang="en-GB" sz="2700" dirty="0"/>
            </a:br>
            <a:r>
              <a:rPr lang="en-GB" sz="2700" dirty="0"/>
              <a:t>-Accusations of serious abuses of human rights (Rapes &amp; tortures) by WWF-funded guards</a:t>
            </a:r>
            <a:br>
              <a:rPr lang="en-GB" sz="2700" dirty="0"/>
            </a:br>
            <a:br>
              <a:rPr lang="en-GB" sz="2700" dirty="0"/>
            </a:br>
            <a:r>
              <a:rPr lang="en-GB" sz="2700" dirty="0"/>
              <a:t>-encouraging airlines and shipping companies to “not transport any wildlife </a:t>
            </a:r>
            <a:r>
              <a:rPr lang="en-GB" sz="2700" dirty="0" err="1"/>
              <a:t>peoducts</a:t>
            </a:r>
            <a:r>
              <a:rPr lang="en-GB" sz="2700" dirty="0"/>
              <a:t>, legal or not”</a:t>
            </a:r>
            <a:br>
              <a:rPr lang="en-GB" sz="2700" dirty="0"/>
            </a:br>
            <a:br>
              <a:rPr lang="en-GB" sz="2700" dirty="0"/>
            </a:br>
            <a:r>
              <a:rPr lang="en-GB" sz="2700" dirty="0"/>
              <a:t>-WWF associate - Thai Union - targeted by the US Congress for human rights abuses against children, used in both fishing and processing tuna operations</a:t>
            </a:r>
            <a:br>
              <a:rPr lang="en-GB" sz="2700" dirty="0"/>
            </a:br>
            <a:endParaRPr lang="en-CH" sz="2700" dirty="0"/>
          </a:p>
        </p:txBody>
      </p:sp>
    </p:spTree>
    <p:extLst>
      <p:ext uri="{BB962C8B-B14F-4D97-AF65-F5344CB8AC3E}">
        <p14:creationId xmlns:p14="http://schemas.microsoft.com/office/powerpoint/2010/main" val="1911640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590B6-BA30-428A-A0B3-9C95F9195E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4874" y="-304800"/>
            <a:ext cx="10612211" cy="7572375"/>
          </a:xfrm>
        </p:spPr>
        <p:txBody>
          <a:bodyPr>
            <a:normAutofit fontScale="90000"/>
          </a:bodyPr>
          <a:lstStyle/>
          <a:p>
            <a:r>
              <a:rPr lang="en-GB" sz="3600" b="1" dirty="0" err="1"/>
              <a:t>Wwf</a:t>
            </a:r>
            <a:br>
              <a:rPr lang="en-GB" sz="3600" dirty="0"/>
            </a:br>
            <a:br>
              <a:rPr lang="en-GB" sz="3600" dirty="0"/>
            </a:br>
            <a:r>
              <a:rPr lang="en-GB" sz="3600" u="sng" dirty="0"/>
              <a:t>2004</a:t>
            </a:r>
            <a:r>
              <a:rPr lang="en-GB" sz="3600" dirty="0"/>
              <a:t>  </a:t>
            </a:r>
            <a:r>
              <a:rPr lang="en-GB" sz="3600" dirty="0" err="1"/>
              <a:t>wwf</a:t>
            </a:r>
            <a:r>
              <a:rPr lang="en-GB" sz="3600" dirty="0"/>
              <a:t> creates ISSF, the international  seafood sustainability foundation</a:t>
            </a:r>
            <a:br>
              <a:rPr lang="en-GB" sz="3600" dirty="0"/>
            </a:br>
            <a:br>
              <a:rPr lang="en-GB" sz="3600" dirty="0"/>
            </a:br>
            <a:r>
              <a:rPr lang="en-GB" sz="2700" dirty="0"/>
              <a:t>	Main purposes: to achieve sustainability of tuna </a:t>
            </a:r>
            <a:r>
              <a:rPr lang="en-GB" sz="2700" dirty="0" err="1"/>
              <a:t>resurces</a:t>
            </a:r>
            <a:br>
              <a:rPr lang="en-GB" sz="2700" dirty="0"/>
            </a:br>
            <a:br>
              <a:rPr lang="en-GB" sz="2700" dirty="0"/>
            </a:br>
            <a:r>
              <a:rPr lang="en-GB" sz="2700" dirty="0"/>
              <a:t>	Main WWF partners: </a:t>
            </a:r>
            <a:br>
              <a:rPr lang="en-GB" sz="2700" dirty="0"/>
            </a:br>
            <a:r>
              <a:rPr lang="en-GB" sz="2700" dirty="0"/>
              <a:t>	1.  Bumblebee</a:t>
            </a:r>
            <a:br>
              <a:rPr lang="en-GB" sz="2700" dirty="0"/>
            </a:br>
            <a:r>
              <a:rPr lang="en-GB" sz="2700" dirty="0"/>
              <a:t>	2.  Chicken of the Sea</a:t>
            </a:r>
            <a:br>
              <a:rPr lang="en-GB" sz="2700" dirty="0"/>
            </a:br>
            <a:r>
              <a:rPr lang="en-GB" sz="2700" dirty="0"/>
              <a:t>	3.  </a:t>
            </a:r>
            <a:r>
              <a:rPr lang="en-GB" sz="2700" dirty="0" err="1"/>
              <a:t>StarKist</a:t>
            </a:r>
            <a:br>
              <a:rPr lang="en-GB" sz="2700" dirty="0"/>
            </a:br>
            <a:br>
              <a:rPr lang="en-GB" sz="2700" dirty="0"/>
            </a:br>
            <a:r>
              <a:rPr lang="en-GB" sz="2700" dirty="0"/>
              <a:t>main contact for WWF: Christopher </a:t>
            </a:r>
            <a:r>
              <a:rPr lang="en-GB" sz="2700" dirty="0" err="1"/>
              <a:t>lischewsky</a:t>
            </a:r>
            <a:r>
              <a:rPr lang="en-GB" sz="2700" dirty="0"/>
              <a:t>, bumblebee </a:t>
            </a:r>
            <a:r>
              <a:rPr lang="en-GB" sz="2700" dirty="0" err="1"/>
              <a:t>ceo</a:t>
            </a:r>
            <a:br>
              <a:rPr lang="en-GB" sz="2700" dirty="0"/>
            </a:br>
            <a:br>
              <a:rPr lang="en-GB" sz="3600" dirty="0"/>
            </a:br>
            <a:br>
              <a:rPr lang="en-GB" sz="3600" dirty="0"/>
            </a:br>
            <a:endParaRPr lang="en-CH" sz="3600" dirty="0"/>
          </a:p>
        </p:txBody>
      </p:sp>
    </p:spTree>
    <p:extLst>
      <p:ext uri="{BB962C8B-B14F-4D97-AF65-F5344CB8AC3E}">
        <p14:creationId xmlns:p14="http://schemas.microsoft.com/office/powerpoint/2010/main" val="2493868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590B6-BA30-428A-A0B3-9C95F9195E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7325" y="883578"/>
            <a:ext cx="9515230" cy="2926422"/>
          </a:xfrm>
        </p:spPr>
        <p:txBody>
          <a:bodyPr>
            <a:normAutofit/>
          </a:bodyPr>
          <a:lstStyle/>
          <a:p>
            <a:pPr algn="ctr"/>
            <a:r>
              <a:rPr lang="fr-CH" sz="4000" dirty="0" err="1"/>
              <a:t>What</a:t>
            </a:r>
            <a:r>
              <a:rPr lang="fr-CH" sz="4000" dirty="0"/>
              <a:t> </a:t>
            </a:r>
            <a:r>
              <a:rPr lang="fr-CH" sz="4000" dirty="0" err="1"/>
              <a:t>happened</a:t>
            </a:r>
            <a:r>
              <a:rPr lang="fr-CH" sz="4000" dirty="0"/>
              <a:t> </a:t>
            </a:r>
            <a:r>
              <a:rPr lang="fr-CH" sz="4000" dirty="0" err="1"/>
              <a:t>recently</a:t>
            </a:r>
            <a:r>
              <a:rPr lang="fr-CH" sz="4000" dirty="0"/>
              <a:t>???</a:t>
            </a:r>
            <a:endParaRPr lang="en-CH" sz="4000" dirty="0"/>
          </a:p>
        </p:txBody>
      </p:sp>
    </p:spTree>
    <p:extLst>
      <p:ext uri="{BB962C8B-B14F-4D97-AF65-F5344CB8AC3E}">
        <p14:creationId xmlns:p14="http://schemas.microsoft.com/office/powerpoint/2010/main" val="4016683114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7</TotalTime>
  <Words>313</Words>
  <Application>Microsoft Office PowerPoint</Application>
  <PresentationFormat>Widescreen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Century Gothic</vt:lpstr>
      <vt:lpstr>Vapor Trail</vt:lpstr>
      <vt:lpstr>GGT/IWMC GLOBAL SYMPOSIUM   what is WWF?  the world wildlife fund  or world wild fund for nature   </vt:lpstr>
      <vt:lpstr>      WWF  1984   CITES Secretariat split from IUCN/WWF due to manipulation of CITES Finances by WWF  1988   Followed by 27 AR NGOs, WWF (Bohlen) initiates a campaign against CITES secretariat  1989   In June, a major crisis exploded in WWf Headquarters leading to a split between conservationists and fundraisers. WWF ceased to be a “primarily conservation organization” to become a “primarily Fundraising organization”  1990  Bohlen is rewarded for his successful elimination of CITES Secretary-general by being appointed Under Secretary of US State Department  </vt:lpstr>
      <vt:lpstr>Wwf  -Funding suspended by norad: the withdrawal of funding from NORAD on East Africa for corruption.    -WWf Accusing legitimate and friendly fishers of “looting” the oceans for fundraising purposes  -Accusations of serious abuses of human rights (Rapes &amp; tortures) by WWF-funded guards  -encouraging airlines and shipping companies to “not transport any wildlife peoducts, legal or not”  -WWF associate - Thai Union - targeted by the US Congress for human rights abuses against children, used in both fishing and processing tuna operations </vt:lpstr>
      <vt:lpstr>Wwf  2004  wwf creates ISSF, the international  seafood sustainability foundation   Main purposes: to achieve sustainability of tuna resurces   Main WWF partners:   1.  Bumblebee  2.  Chicken of the Sea  3.  StarKist  main contact for WWF: Christopher lischewsky, bumblebee ceo   </vt:lpstr>
      <vt:lpstr>What happened recently???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GGT/IWMC  GLOBAL SYMPOSIUM</dc:title>
  <dc:creator>Helene Lapointe</dc:creator>
  <cp:lastModifiedBy>Helene Lapointe</cp:lastModifiedBy>
  <cp:revision>22</cp:revision>
  <dcterms:created xsi:type="dcterms:W3CDTF">2020-02-20T13:30:21Z</dcterms:created>
  <dcterms:modified xsi:type="dcterms:W3CDTF">2020-02-25T15:19:06Z</dcterms:modified>
</cp:coreProperties>
</file>