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0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e Lapointe" initials="HL" lastIdx="1" clrIdx="0">
    <p:extLst>
      <p:ext uri="{19B8F6BF-5375-455C-9EA6-DF929625EA0E}">
        <p15:presenceInfo xmlns:p15="http://schemas.microsoft.com/office/powerpoint/2012/main" userId="a9dea0ad333cd1b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F0FF4-9E48-4DC1-8B40-63FB7EFAC9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4424" y="1284271"/>
            <a:ext cx="9754859" cy="2630184"/>
          </a:xfrm>
        </p:spPr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>
                <a:solidFill>
                  <a:schemeClr val="bg1"/>
                </a:solidFill>
              </a:rPr>
              <a:t>GGT/IWMC SYMPOSIUM</a:t>
            </a:r>
            <a:br>
              <a:rPr lang="en-GB" dirty="0"/>
            </a:br>
            <a:br>
              <a:rPr lang="en-GB" sz="3100" dirty="0"/>
            </a:br>
            <a:br>
              <a:rPr lang="en-GB" sz="3100" dirty="0"/>
            </a:br>
            <a:r>
              <a:rPr lang="en-GB" sz="3100" dirty="0">
                <a:solidFill>
                  <a:schemeClr val="bg1"/>
                </a:solidFill>
              </a:rPr>
              <a:t>identifying the</a:t>
            </a:r>
            <a:br>
              <a:rPr lang="en-GB" sz="3100" dirty="0"/>
            </a:br>
            <a:r>
              <a:rPr lang="en-GB" sz="3100" dirty="0">
                <a:solidFill>
                  <a:schemeClr val="bg1"/>
                </a:solidFill>
              </a:rPr>
              <a:t>enemies to the concept of conservation as provided for in the preamble of cites and in  other biodiversity instruments</a:t>
            </a:r>
            <a:endParaRPr lang="en-CH" sz="3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5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C5C46-C487-42DB-B47E-8B0C16C2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1725" y="1057275"/>
            <a:ext cx="8832303" cy="5010150"/>
          </a:xfrm>
        </p:spPr>
        <p:txBody>
          <a:bodyPr>
            <a:normAutofit/>
          </a:bodyPr>
          <a:lstStyle/>
          <a:p>
            <a:r>
              <a:rPr lang="fr-CH" sz="3200" u="sng" dirty="0" err="1">
                <a:solidFill>
                  <a:schemeClr val="bg1"/>
                </a:solidFill>
              </a:rPr>
              <a:t>Who</a:t>
            </a:r>
            <a:r>
              <a:rPr lang="fr-CH" sz="3200" u="sng" dirty="0">
                <a:solidFill>
                  <a:schemeClr val="bg1"/>
                </a:solidFill>
              </a:rPr>
              <a:t> are the </a:t>
            </a:r>
            <a:r>
              <a:rPr lang="fr-CH" sz="3200" u="sng" dirty="0" err="1">
                <a:solidFill>
                  <a:schemeClr val="bg1"/>
                </a:solidFill>
              </a:rPr>
              <a:t>enemies</a:t>
            </a:r>
            <a:r>
              <a:rPr lang="fr-CH" u="sng" dirty="0">
                <a:solidFill>
                  <a:schemeClr val="bg1"/>
                </a:solidFill>
              </a:rPr>
              <a:t>?</a:t>
            </a:r>
            <a:br>
              <a:rPr lang="fr-CH" sz="2800" u="sng" dirty="0">
                <a:solidFill>
                  <a:schemeClr val="bg1"/>
                </a:solidFill>
              </a:rPr>
            </a:br>
            <a:br>
              <a:rPr lang="fr-CH" sz="2800" u="sng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The Mega-Charismatic Species</a:t>
            </a: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-	</a:t>
            </a:r>
            <a:r>
              <a:rPr lang="en-US" sz="2800" dirty="0">
                <a:solidFill>
                  <a:schemeClr val="bg1"/>
                </a:solidFill>
              </a:rPr>
              <a:t>Celebrities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	</a:t>
            </a:r>
            <a:r>
              <a:rPr lang="en-US" sz="2800" dirty="0" err="1">
                <a:solidFill>
                  <a:schemeClr val="bg1"/>
                </a:solidFill>
              </a:rPr>
              <a:t>CorruptioN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	Misinformation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	fund-raising campaigns 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	The </a:t>
            </a:r>
            <a:r>
              <a:rPr lang="en-US" sz="2800" dirty="0" err="1">
                <a:solidFill>
                  <a:schemeClr val="bg1"/>
                </a:solidFill>
              </a:rPr>
              <a:t>WeaknessES</a:t>
            </a:r>
            <a:r>
              <a:rPr lang="en-US" sz="2800" dirty="0">
                <a:solidFill>
                  <a:schemeClr val="bg1"/>
                </a:solidFill>
              </a:rPr>
              <a:t> of the CITES institutions: 	Secretariat &amp; Standing Committee </a:t>
            </a: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BB79958-A0C5-4E74-8D91-E14331883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21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Diversity is the richness of humanity</a:t>
            </a:r>
            <a:r>
              <a:rPr kumimoji="0" lang="en-CH" altLang="en-CH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05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C5C46-C487-42DB-B47E-8B0C16C2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775" y="1638300"/>
            <a:ext cx="9194253" cy="4457699"/>
          </a:xfrm>
        </p:spPr>
        <p:txBody>
          <a:bodyPr>
            <a:normAutofit fontScale="90000"/>
          </a:bodyPr>
          <a:lstStyle/>
          <a:p>
            <a:r>
              <a:rPr lang="fr-CH" sz="3200" u="sng" dirty="0" err="1">
                <a:solidFill>
                  <a:schemeClr val="bg1"/>
                </a:solidFill>
              </a:rPr>
              <a:t>Who</a:t>
            </a:r>
            <a:r>
              <a:rPr lang="fr-CH" sz="3200" u="sng" dirty="0">
                <a:solidFill>
                  <a:schemeClr val="bg1"/>
                </a:solidFill>
              </a:rPr>
              <a:t> are the </a:t>
            </a:r>
            <a:r>
              <a:rPr lang="fr-CH" sz="3200" u="sng" dirty="0" err="1">
                <a:solidFill>
                  <a:schemeClr val="bg1"/>
                </a:solidFill>
              </a:rPr>
              <a:t>enemies</a:t>
            </a:r>
            <a:r>
              <a:rPr lang="fr-CH" sz="3200" dirty="0">
                <a:solidFill>
                  <a:schemeClr val="bg1"/>
                </a:solidFill>
              </a:rPr>
              <a:t>? </a:t>
            </a:r>
            <a:br>
              <a:rPr lang="fr-CH" sz="3200" dirty="0">
                <a:solidFill>
                  <a:schemeClr val="bg1"/>
                </a:solidFill>
              </a:rPr>
            </a:br>
            <a:br>
              <a:rPr lang="fr-CH" sz="2800" dirty="0">
                <a:solidFill>
                  <a:schemeClr val="bg1"/>
                </a:solidFill>
              </a:rPr>
            </a:br>
            <a:r>
              <a:rPr lang="fr-CH" sz="2800" dirty="0">
                <a:solidFill>
                  <a:schemeClr val="bg1"/>
                </a:solidFill>
              </a:rPr>
              <a:t>- 	</a:t>
            </a:r>
            <a:r>
              <a:rPr lang="en-US" sz="2800" dirty="0">
                <a:solidFill>
                  <a:schemeClr val="bg1"/>
                </a:solidFill>
              </a:rPr>
              <a:t>Prohibitions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 	Hypocrisies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 	</a:t>
            </a:r>
            <a:r>
              <a:rPr lang="en-GB" sz="2800" dirty="0">
                <a:solidFill>
                  <a:schemeClr val="bg1"/>
                </a:solidFill>
              </a:rPr>
              <a:t>Dishonesty (Gabon, 1989) 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- 	</a:t>
            </a:r>
            <a:r>
              <a:rPr lang="en-US" sz="2800" dirty="0">
                <a:solidFill>
                  <a:schemeClr val="bg1"/>
                </a:solidFill>
              </a:rPr>
              <a:t>Rhetoric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 	Lack of concerns for Human beings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- 	civil societies </a:t>
            </a:r>
            <a:r>
              <a:rPr lang="en-GB" sz="3100" dirty="0">
                <a:solidFill>
                  <a:schemeClr val="bg1"/>
                </a:solidFill>
              </a:rPr>
              <a:t>	</a:t>
            </a:r>
            <a:br>
              <a:rPr lang="fr-CH" sz="3100" dirty="0">
                <a:solidFill>
                  <a:schemeClr val="bg1"/>
                </a:solidFill>
              </a:rPr>
            </a:br>
            <a:br>
              <a:rPr lang="fr-CH" sz="2800" dirty="0">
                <a:solidFill>
                  <a:schemeClr val="bg1"/>
                </a:solidFill>
              </a:rPr>
            </a:b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BB79958-A0C5-4E74-8D91-E14331883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21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Diversity is the richness of humanity</a:t>
            </a:r>
            <a:r>
              <a:rPr kumimoji="0" lang="en-CH" altLang="en-CH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9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C5C46-C487-42DB-B47E-8B0C16C2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825" y="1581150"/>
            <a:ext cx="9598156" cy="6525160"/>
          </a:xfrm>
        </p:spPr>
        <p:txBody>
          <a:bodyPr>
            <a:normAutofit fontScale="90000"/>
          </a:bodyPr>
          <a:lstStyle/>
          <a:p>
            <a:pPr algn="ctr"/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2800" dirty="0">
                <a:solidFill>
                  <a:schemeClr val="bg1"/>
                </a:solidFill>
              </a:rPr>
              <a:t>identifying the</a:t>
            </a:r>
            <a:br>
              <a:rPr lang="en-GB" sz="2800" dirty="0"/>
            </a:br>
            <a:r>
              <a:rPr lang="en-GB" sz="2800" dirty="0">
                <a:solidFill>
                  <a:schemeClr val="bg1"/>
                </a:solidFill>
              </a:rPr>
              <a:t>enemies to the concept of conservation as provided for in the preamble of cites and in other biodiversity instruments</a:t>
            </a: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Please identify – from the lists in the two previous slides - what you consider as the three most dangerous threats to the notion of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 conservation/sustainable use</a:t>
            </a: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fr-CH" sz="2800" dirty="0">
                <a:solidFill>
                  <a:schemeClr val="bg1"/>
                </a:solidFill>
              </a:rPr>
            </a:br>
            <a:r>
              <a:rPr lang="en-GB" sz="3100" dirty="0">
                <a:solidFill>
                  <a:schemeClr val="bg1"/>
                </a:solidFill>
              </a:rPr>
              <a:t>	</a:t>
            </a:r>
            <a:br>
              <a:rPr lang="fr-CH" sz="3100" dirty="0">
                <a:solidFill>
                  <a:schemeClr val="bg1"/>
                </a:solidFill>
              </a:rPr>
            </a:br>
            <a:br>
              <a:rPr lang="fr-CH" sz="2800" dirty="0">
                <a:solidFill>
                  <a:schemeClr val="bg1"/>
                </a:solidFill>
              </a:rPr>
            </a:b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BB79958-A0C5-4E74-8D91-E14331883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21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Diversity is the richness of humanity</a:t>
            </a:r>
            <a:r>
              <a:rPr kumimoji="0" lang="en-CH" altLang="en-CH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57727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{35DA4ABB-5B60-4C83-B95F-CD5ACE0A83E7}tf02900771</Template>
  <TotalTime>7</TotalTime>
  <Words>210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inherit</vt:lpstr>
      <vt:lpstr>Wingdings 3</vt:lpstr>
      <vt:lpstr>Slice</vt:lpstr>
      <vt:lpstr>     GGT/IWMC SYMPOSIUM   identifying the enemies to the concept of conservation as provided for in the preamble of cites and in  other biodiversity instruments</vt:lpstr>
      <vt:lpstr>Who are the enemies?  The Mega-Charismatic Species  - Celebrities  - CorruptioN - Misinformation  - fund-raising campaigns  - The WeaknessES of the CITES institutions:  Secretariat &amp; Standing Committee </vt:lpstr>
      <vt:lpstr>Who are the enemies?   -  Prohibitions  -  Hypocrisies  -  Dishonesty (Gabon, 1989)  -  Rhetoric  -  Lack of concerns for Human beings -  civil societies    </vt:lpstr>
      <vt:lpstr>   identifying the enemies to the concept of conservation as provided for in the preamble of cites and in other biodiversity instruments   Please identify – from the lists in the two previous slides - what you consider as the three most dangerous threats to the notion of  conservation/sustainable use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GGT/IWMC SYMPOSIUM  GENEVA, 25-27 FEBRUARY 2020</dc:title>
  <dc:creator>Helene Lapointe</dc:creator>
  <cp:lastModifiedBy>Helene Lapointe</cp:lastModifiedBy>
  <cp:revision>31</cp:revision>
  <dcterms:created xsi:type="dcterms:W3CDTF">2020-02-10T21:34:00Z</dcterms:created>
  <dcterms:modified xsi:type="dcterms:W3CDTF">2020-02-25T15:11:10Z</dcterms:modified>
</cp:coreProperties>
</file>