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56" r:id="rId2"/>
    <p:sldId id="266" r:id="rId3"/>
    <p:sldId id="258" r:id="rId4"/>
    <p:sldId id="261" r:id="rId5"/>
    <p:sldId id="260" r:id="rId6"/>
    <p:sldId id="263" r:id="rId7"/>
    <p:sldId id="264" r:id="rId8"/>
    <p:sldId id="265" r:id="rId9"/>
    <p:sldId id="267" r:id="rId10"/>
    <p:sldId id="268" r:id="rId11"/>
    <p:sldId id="270" r:id="rId12"/>
    <p:sldId id="271" r:id="rId13"/>
    <p:sldId id="272" r:id="rId14"/>
    <p:sldId id="293" r:id="rId15"/>
    <p:sldId id="276" r:id="rId16"/>
    <p:sldId id="292" r:id="rId17"/>
    <p:sldId id="296" r:id="rId18"/>
    <p:sldId id="284" r:id="rId19"/>
    <p:sldId id="286" r:id="rId20"/>
    <p:sldId id="288" r:id="rId21"/>
    <p:sldId id="290" r:id="rId22"/>
    <p:sldId id="277" r:id="rId23"/>
    <p:sldId id="281" r:id="rId24"/>
    <p:sldId id="291" r:id="rId25"/>
    <p:sldId id="273" r:id="rId26"/>
    <p:sldId id="274" r:id="rId27"/>
    <p:sldId id="275" r:id="rId28"/>
    <p:sldId id="278" r:id="rId29"/>
    <p:sldId id="279" r:id="rId30"/>
    <p:sldId id="294" r:id="rId31"/>
    <p:sldId id="295" r:id="rId32"/>
    <p:sldId id="282"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368"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7/16/19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7/16/19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7/16/19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7/16/19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7/16/19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7/16/19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eg"/><Relationship Id="rId9"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 Id="rId3"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 Id="rId3"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32.jpeg"/><Relationship Id="rId5" Type="http://schemas.microsoft.com/office/2007/relationships/hdphoto" Target="../media/hdphoto8.wdp"/><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microsoft.com/office/2007/relationships/hdphoto" Target="../media/hdphoto9.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png"/><Relationship Id="rId6" Type="http://schemas.openxmlformats.org/officeDocument/2006/relationships/image" Target="../media/image39.jpg"/><Relationship Id="rId1" Type="http://schemas.openxmlformats.org/officeDocument/2006/relationships/slideLayout" Target="../slideLayouts/slideLayout12.xml"/><Relationship Id="rId2"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jpg"/><Relationship Id="rId3"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 Id="rId3" Type="http://schemas.microsoft.com/office/2007/relationships/hdphoto" Target="../media/hdphoto10.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4" Type="http://schemas.microsoft.com/office/2007/relationships/hdphoto" Target="../media/hdphoto11.wdp"/><Relationship Id="rId5" Type="http://schemas.openxmlformats.org/officeDocument/2006/relationships/image" Target="../media/image46.jpg"/><Relationship Id="rId6" Type="http://schemas.openxmlformats.org/officeDocument/2006/relationships/image" Target="../media/image47.jpg"/><Relationship Id="rId7" Type="http://schemas.openxmlformats.org/officeDocument/2006/relationships/image" Target="../media/image48.jpg"/><Relationship Id="rId1" Type="http://schemas.openxmlformats.org/officeDocument/2006/relationships/slideLayout" Target="../slideLayouts/slideLayout12.xml"/><Relationship Id="rId2"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4"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jpg"/><Relationship Id="rId3"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3.jpeg"/><Relationship Id="rId3" Type="http://schemas.microsoft.com/office/2007/relationships/hdphoto" Target="../media/hdphoto1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21" y="79467"/>
            <a:ext cx="9144000" cy="1568015"/>
          </a:xfrm>
        </p:spPr>
        <p:txBody>
          <a:bodyPr/>
          <a:lstStyle/>
          <a:p>
            <a:r>
              <a:rPr lang="en-US" sz="3200" b="1" dirty="0" smtClean="0"/>
              <a:t>    AEAP  Objective </a:t>
            </a:r>
            <a:r>
              <a:rPr lang="en-US" sz="3200" b="1" dirty="0"/>
              <a:t>7: Improved Local Communities</a:t>
            </a:r>
            <a:r>
              <a:rPr lang="en-US" sz="3200" b="1" dirty="0" smtClean="0"/>
              <a:t>’ Cooperation </a:t>
            </a:r>
            <a:r>
              <a:rPr lang="en-US" sz="3200" b="1" dirty="0"/>
              <a:t>and Collaboration </a:t>
            </a:r>
            <a:r>
              <a:rPr lang="en-US" sz="3200" b="1" dirty="0" smtClean="0"/>
              <a:t>on African Elephant Conservation  </a:t>
            </a:r>
            <a:endParaRPr lang="en-US" sz="3200" b="1" dirty="0"/>
          </a:p>
        </p:txBody>
      </p:sp>
      <p:pic>
        <p:nvPicPr>
          <p:cNvPr id="6" name="Picture 5" descr="1a.JPG"/>
          <p:cNvPicPr>
            <a:picLocks noChangeAspect="1"/>
          </p:cNvPicPr>
          <p:nvPr/>
        </p:nvPicPr>
        <p:blipFill rotWithShape="1">
          <a:blip r:embed="rId2">
            <a:extLst>
              <a:ext uri="{28A0092B-C50C-407E-A947-70E740481C1C}">
                <a14:useLocalDpi xmlns:a14="http://schemas.microsoft.com/office/drawing/2010/main" val="0"/>
              </a:ext>
            </a:extLst>
          </a:blip>
          <a:srcRect b="10596"/>
          <a:stretch/>
        </p:blipFill>
        <p:spPr>
          <a:xfrm>
            <a:off x="1368643" y="2478481"/>
            <a:ext cx="6531495" cy="4379520"/>
          </a:xfrm>
          <a:prstGeom prst="rect">
            <a:avLst/>
          </a:prstGeom>
        </p:spPr>
      </p:pic>
      <p:sp>
        <p:nvSpPr>
          <p:cNvPr id="13" name="TextBox 12"/>
          <p:cNvSpPr txBox="1"/>
          <p:nvPr/>
        </p:nvSpPr>
        <p:spPr>
          <a:xfrm>
            <a:off x="0" y="1647483"/>
            <a:ext cx="9144000" cy="830997"/>
          </a:xfrm>
          <a:prstGeom prst="rect">
            <a:avLst/>
          </a:prstGeom>
          <a:noFill/>
        </p:spPr>
        <p:txBody>
          <a:bodyPr wrap="square" rtlCol="0">
            <a:spAutoFit/>
          </a:bodyPr>
          <a:lstStyle/>
          <a:p>
            <a:r>
              <a:rPr lang="en-US" sz="2400" b="1" dirty="0" smtClean="0">
                <a:solidFill>
                  <a:schemeClr val="bg1"/>
                </a:solidFill>
              </a:rPr>
              <a:t>       Strategy 7</a:t>
            </a:r>
            <a:r>
              <a:rPr lang="en-US" sz="2400" b="1" dirty="0">
                <a:solidFill>
                  <a:schemeClr val="bg1"/>
                </a:solidFill>
              </a:rPr>
              <a:t>. Devise/improve and implement </a:t>
            </a:r>
            <a:r>
              <a:rPr lang="en-US" sz="2400" b="1" dirty="0" smtClean="0">
                <a:solidFill>
                  <a:schemeClr val="bg1"/>
                </a:solidFill>
              </a:rPr>
              <a:t>sustainable</a:t>
            </a:r>
          </a:p>
          <a:p>
            <a:r>
              <a:rPr lang="en-US" sz="2400" b="1" dirty="0">
                <a:solidFill>
                  <a:schemeClr val="bg1"/>
                </a:solidFill>
              </a:rPr>
              <a:t> </a:t>
            </a:r>
            <a:r>
              <a:rPr lang="en-US" sz="2400" b="1" dirty="0" smtClean="0">
                <a:solidFill>
                  <a:schemeClr val="bg1"/>
                </a:solidFill>
              </a:rPr>
              <a:t>      incentive schemes to benefit </a:t>
            </a:r>
            <a:r>
              <a:rPr lang="en-US" sz="2400" b="1" dirty="0">
                <a:solidFill>
                  <a:schemeClr val="bg1"/>
                </a:solidFill>
              </a:rPr>
              <a:t>local communities</a:t>
            </a:r>
            <a:endParaRPr lang="en-US" sz="2400" dirty="0">
              <a:solidFill>
                <a:schemeClr val="bg1"/>
              </a:solidFill>
            </a:endParaRPr>
          </a:p>
        </p:txBody>
      </p:sp>
    </p:spTree>
    <p:extLst>
      <p:ext uri="{BB962C8B-B14F-4D97-AF65-F5344CB8AC3E}">
        <p14:creationId xmlns:p14="http://schemas.microsoft.com/office/powerpoint/2010/main" val="3671323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b="1" dirty="0" smtClean="0"/>
              <a:t>Wildlife has to </a:t>
            </a:r>
            <a:r>
              <a:rPr lang="en-US" sz="4000" b="1" i="1" dirty="0" smtClean="0"/>
              <a:t>become</a:t>
            </a:r>
            <a:r>
              <a:rPr lang="en-US" sz="4000" b="1" dirty="0" smtClean="0"/>
              <a:t> the economy</a:t>
            </a:r>
            <a:endParaRPr lang="en-US" sz="4000" b="1" dirty="0"/>
          </a:p>
        </p:txBody>
      </p:sp>
      <p:pic>
        <p:nvPicPr>
          <p:cNvPr id="3" name="Picture 2" descr="DSC_0011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73" y="4893324"/>
            <a:ext cx="2638553" cy="1851904"/>
          </a:xfrm>
          <a:prstGeom prst="rect">
            <a:avLst/>
          </a:prstGeom>
        </p:spPr>
      </p:pic>
      <p:pic>
        <p:nvPicPr>
          <p:cNvPr id="4" name="Picture 3" descr="DSC_00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22" y="4205517"/>
            <a:ext cx="1944315" cy="2171388"/>
          </a:xfrm>
          <a:prstGeom prst="rect">
            <a:avLst/>
          </a:prstGeom>
        </p:spPr>
      </p:pic>
      <p:pic>
        <p:nvPicPr>
          <p:cNvPr id="5" name="Picture 4" descr="DSCN016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008417"/>
            <a:ext cx="2628900" cy="2197100"/>
          </a:xfrm>
          <a:prstGeom prst="rect">
            <a:avLst/>
          </a:prstGeom>
        </p:spPr>
      </p:pic>
      <p:pic>
        <p:nvPicPr>
          <p:cNvPr id="8" name="Picture 7" descr="DSCN378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789076"/>
            <a:ext cx="2743200" cy="2006600"/>
          </a:xfrm>
          <a:prstGeom prst="rect">
            <a:avLst/>
          </a:prstGeom>
        </p:spPr>
      </p:pic>
      <p:pic>
        <p:nvPicPr>
          <p:cNvPr id="9" name="Picture 8" descr="DSCN507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34097"/>
            <a:ext cx="2719931" cy="1942808"/>
          </a:xfrm>
          <a:prstGeom prst="rect">
            <a:avLst/>
          </a:prstGeom>
        </p:spPr>
      </p:pic>
      <p:pic>
        <p:nvPicPr>
          <p:cNvPr id="11" name="Picture 10" descr="ele14 cop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33281"/>
            <a:ext cx="3215071" cy="2210361"/>
          </a:xfrm>
          <a:prstGeom prst="rect">
            <a:avLst/>
          </a:prstGeom>
        </p:spPr>
      </p:pic>
      <p:pic>
        <p:nvPicPr>
          <p:cNvPr id="12" name="Picture 11" descr="zebra07 copy.jpg"/>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67070" y="1910067"/>
            <a:ext cx="2790820" cy="2295450"/>
          </a:xfrm>
          <a:prstGeom prst="rect">
            <a:avLst/>
          </a:prstGeom>
        </p:spPr>
      </p:pic>
    </p:spTree>
    <p:extLst>
      <p:ext uri="{BB962C8B-B14F-4D97-AF65-F5344CB8AC3E}">
        <p14:creationId xmlns:p14="http://schemas.microsoft.com/office/powerpoint/2010/main" val="853116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6025445" cy="2569378"/>
          </a:xfrm>
        </p:spPr>
        <p:txBody>
          <a:bodyPr/>
          <a:lstStyle/>
          <a:p>
            <a:endParaRPr lang="en-US" dirty="0"/>
          </a:p>
        </p:txBody>
      </p:sp>
      <p:sp>
        <p:nvSpPr>
          <p:cNvPr id="3" name="Vertical Text Placeholder 2"/>
          <p:cNvSpPr>
            <a:spLocks noGrp="1"/>
          </p:cNvSpPr>
          <p:nvPr>
            <p:ph type="body" orient="vert" idx="1"/>
          </p:nvPr>
        </p:nvSpPr>
        <p:spPr>
          <a:xfrm rot="16200000">
            <a:off x="2160356" y="409023"/>
            <a:ext cx="4823289" cy="9144000"/>
          </a:xfrm>
        </p:spPr>
        <p:txBody>
          <a:bodyPr numCol="2">
            <a:normAutofit/>
          </a:bodyPr>
          <a:lstStyle/>
          <a:p>
            <a:pPr>
              <a:spcBef>
                <a:spcPts val="0"/>
              </a:spcBef>
            </a:pPr>
            <a:endParaRPr lang="en-US" sz="1600" dirty="0" smtClean="0">
              <a:effectLst/>
            </a:endParaRPr>
          </a:p>
          <a:p>
            <a:pPr>
              <a:spcBef>
                <a:spcPts val="0"/>
              </a:spcBef>
            </a:pPr>
            <a:endParaRPr lang="en-US" sz="1600" dirty="0">
              <a:effectLst/>
            </a:endParaRPr>
          </a:p>
          <a:p>
            <a:pPr>
              <a:spcBef>
                <a:spcPts val="0"/>
              </a:spcBef>
            </a:pPr>
            <a:endParaRPr lang="en-US" sz="1600" dirty="0" smtClean="0">
              <a:effectLst/>
            </a:endParaRPr>
          </a:p>
          <a:p>
            <a:pPr>
              <a:spcBef>
                <a:spcPts val="0"/>
              </a:spcBef>
            </a:pPr>
            <a:endParaRPr lang="en-US" sz="1600" dirty="0" smtClean="0">
              <a:effectLst/>
            </a:endParaRPr>
          </a:p>
          <a:p>
            <a:pPr>
              <a:spcBef>
                <a:spcPts val="0"/>
              </a:spcBef>
            </a:pPr>
            <a:endParaRPr lang="en-US" sz="1600" dirty="0">
              <a:effectLst/>
            </a:endParaRPr>
          </a:p>
        </p:txBody>
      </p:sp>
      <p:sp>
        <p:nvSpPr>
          <p:cNvPr id="7" name="Rectangle 6"/>
          <p:cNvSpPr/>
          <p:nvPr/>
        </p:nvSpPr>
        <p:spPr>
          <a:xfrm>
            <a:off x="0" y="1749774"/>
            <a:ext cx="9144000" cy="4985980"/>
          </a:xfrm>
          <a:prstGeom prst="rect">
            <a:avLst/>
          </a:prstGeom>
        </p:spPr>
        <p:txBody>
          <a:bodyPr wrap="square">
            <a:spAutoFit/>
          </a:bodyPr>
          <a:lstStyle/>
          <a:p>
            <a:pPr lvl="0"/>
            <a:endParaRPr lang="en-US" sz="2000" b="1" dirty="0" smtClean="0">
              <a:solidFill>
                <a:schemeClr val="bg1"/>
              </a:solidFill>
            </a:endParaRPr>
          </a:p>
          <a:p>
            <a:pPr lvl="0"/>
            <a:endParaRPr lang="en-US" sz="2000" b="1" dirty="0">
              <a:solidFill>
                <a:schemeClr val="bg1"/>
              </a:solidFill>
            </a:endParaRPr>
          </a:p>
          <a:p>
            <a:pPr lvl="0"/>
            <a:endParaRPr lang="en-US" sz="2000" b="1" dirty="0" smtClean="0">
              <a:solidFill>
                <a:schemeClr val="bg1"/>
              </a:solidFill>
            </a:endParaRPr>
          </a:p>
          <a:p>
            <a:pPr lvl="0"/>
            <a:endParaRPr lang="en-US" sz="2000" b="1" dirty="0">
              <a:solidFill>
                <a:schemeClr val="bg1"/>
              </a:solidFill>
            </a:endParaRPr>
          </a:p>
          <a:p>
            <a:pPr lvl="0"/>
            <a:r>
              <a:rPr lang="en-US" sz="2000" b="1" dirty="0" smtClean="0">
                <a:solidFill>
                  <a:schemeClr val="bg1"/>
                </a:solidFill>
              </a:rPr>
              <a:t>Activities </a:t>
            </a:r>
            <a:r>
              <a:rPr lang="en-US" sz="2000" b="1" dirty="0">
                <a:solidFill>
                  <a:schemeClr val="bg1"/>
                </a:solidFill>
              </a:rPr>
              <a:t>7.1.1. Identify and assess needs for the full participation of local people to conserve the African elephant</a:t>
            </a:r>
            <a:r>
              <a:rPr lang="en-US" sz="2000" b="1" dirty="0" smtClean="0">
                <a:solidFill>
                  <a:schemeClr val="bg1"/>
                </a:solidFill>
              </a:rPr>
              <a:t>.</a:t>
            </a:r>
          </a:p>
          <a:p>
            <a:pPr lvl="0"/>
            <a:endParaRPr lang="en-US" sz="2000" b="1" dirty="0">
              <a:solidFill>
                <a:schemeClr val="bg1"/>
              </a:solidFill>
            </a:endParaRPr>
          </a:p>
          <a:p>
            <a:r>
              <a:rPr lang="en-US" sz="2000" b="1" dirty="0">
                <a:solidFill>
                  <a:srgbClr val="FFFFFF"/>
                </a:solidFill>
              </a:rPr>
              <a:t>Activity 7.1.4. Develop innovative incentive schemes that increase benefits to local communities, while simultaneously reducing costs of living with elephants.</a:t>
            </a:r>
            <a:endParaRPr lang="en-US" sz="2000" dirty="0">
              <a:solidFill>
                <a:srgbClr val="FFFFFF"/>
              </a:solidFill>
            </a:endParaRPr>
          </a:p>
          <a:p>
            <a:pPr lvl="0"/>
            <a:endParaRPr lang="en-US" sz="2000" dirty="0" smtClean="0">
              <a:solidFill>
                <a:srgbClr val="FFFFFF"/>
              </a:solidFill>
            </a:endParaRPr>
          </a:p>
          <a:p>
            <a:r>
              <a:rPr lang="en-US" sz="2000" b="1" dirty="0">
                <a:solidFill>
                  <a:srgbClr val="FFFFFF"/>
                </a:solidFill>
              </a:rPr>
              <a:t>Activity 7.1.5. Assess and promote, as appropriate, consumptive and non-consumptive use of elephants and the </a:t>
            </a:r>
            <a:r>
              <a:rPr lang="en-US" sz="2000" b="1" dirty="0">
                <a:solidFill>
                  <a:srgbClr val="FFFF00"/>
                </a:solidFill>
              </a:rPr>
              <a:t>sharing of benefits </a:t>
            </a:r>
            <a:r>
              <a:rPr lang="en-US" sz="2000" b="1" dirty="0">
                <a:solidFill>
                  <a:srgbClr val="FFFFFF"/>
                </a:solidFill>
              </a:rPr>
              <a:t>accrued with affected communities</a:t>
            </a:r>
            <a:r>
              <a:rPr lang="en-US" sz="2000" b="1" dirty="0" smtClean="0">
                <a:solidFill>
                  <a:srgbClr val="FFFFFF"/>
                </a:solidFill>
              </a:rPr>
              <a:t>.	</a:t>
            </a:r>
            <a:r>
              <a:rPr lang="en-US" sz="2000" b="1" dirty="0" smtClean="0">
                <a:solidFill>
                  <a:srgbClr val="FFFF00"/>
                </a:solidFill>
              </a:rPr>
              <a:t>[Not always top down, communities can produce and they share, bottom up]</a:t>
            </a:r>
            <a:endParaRPr lang="en-US" sz="2000" dirty="0">
              <a:solidFill>
                <a:srgbClr val="FFFF00"/>
              </a:solidFill>
            </a:endParaRPr>
          </a:p>
          <a:p>
            <a:pPr lvl="0"/>
            <a:endParaRPr lang="en-US" dirty="0">
              <a:solidFill>
                <a:schemeClr val="bg1"/>
              </a:solidFill>
            </a:endParaRPr>
          </a:p>
        </p:txBody>
      </p:sp>
      <p:pic>
        <p:nvPicPr>
          <p:cNvPr id="4" name="Picture 3" descr="1.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2598403"/>
          </a:xfrm>
          <a:prstGeom prst="rect">
            <a:avLst/>
          </a:prstGeom>
        </p:spPr>
      </p:pic>
    </p:spTree>
    <p:extLst>
      <p:ext uri="{BB962C8B-B14F-4D97-AF65-F5344CB8AC3E}">
        <p14:creationId xmlns:p14="http://schemas.microsoft.com/office/powerpoint/2010/main" val="233886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up)">
                                      <p:cBhvr>
                                        <p:cTn id="7" dur="2000"/>
                                        <p:tgtEl>
                                          <p:spTgt spid="7">
                                            <p:txEl>
                                              <p:pRg st="4" end="4"/>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Effect transition="in" filter="wipe(up)">
                                      <p:cBhvr>
                                        <p:cTn id="11" dur="2400"/>
                                        <p:tgtEl>
                                          <p:spTgt spid="7">
                                            <p:txEl>
                                              <p:pRg st="6" end="6"/>
                                            </p:txEl>
                                          </p:spTgt>
                                        </p:tgtEl>
                                      </p:cBhvr>
                                    </p:animEffect>
                                  </p:childTnLst>
                                </p:cTn>
                              </p:par>
                            </p:childTnLst>
                          </p:cTn>
                        </p:par>
                        <p:par>
                          <p:cTn id="12" fill="hold">
                            <p:stCondLst>
                              <p:cond delay="4400"/>
                            </p:stCondLst>
                            <p:childTnLst>
                              <p:par>
                                <p:cTn id="13" presetID="22" presetClass="entr" presetSubtype="1" fill="hold" nodeType="after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up)">
                                      <p:cBhvr>
                                        <p:cTn id="15" dur="3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rgbClr val="000000"/>
                </a:solidFill>
              </a:rPr>
              <a:t/>
            </a:r>
            <a:br>
              <a:rPr lang="en-US" sz="2800" b="1" dirty="0" smtClean="0">
                <a:solidFill>
                  <a:srgbClr val="000000"/>
                </a:solidFill>
              </a:rPr>
            </a:br>
            <a:r>
              <a:rPr lang="en-US" sz="2800" b="1" dirty="0">
                <a:solidFill>
                  <a:srgbClr val="000000"/>
                </a:solidFill>
              </a:rPr>
              <a:t/>
            </a:r>
            <a:br>
              <a:rPr lang="en-US" sz="2800" b="1" dirty="0">
                <a:solidFill>
                  <a:srgbClr val="000000"/>
                </a:solidFill>
              </a:rPr>
            </a:br>
            <a:r>
              <a:rPr lang="en-US" sz="2800" b="1" dirty="0" smtClean="0">
                <a:solidFill>
                  <a:srgbClr val="000000"/>
                </a:solidFill>
              </a:rPr>
              <a:t>7.1.1</a:t>
            </a:r>
            <a:r>
              <a:rPr lang="en-US" sz="2800" b="1" dirty="0">
                <a:solidFill>
                  <a:srgbClr val="000000"/>
                </a:solidFill>
              </a:rPr>
              <a:t>. Identify and assess needs for the full participation of local people to conserve the African elephant.</a:t>
            </a:r>
            <a:r>
              <a:rPr lang="en-US" b="1" dirty="0">
                <a:solidFill>
                  <a:schemeClr val="bg1"/>
                </a:solidFill>
              </a:rPr>
              <a:t/>
            </a:r>
            <a:br>
              <a:rPr lang="en-US" b="1" dirty="0">
                <a:solidFill>
                  <a:schemeClr val="bg1"/>
                </a:solidFill>
              </a:rPr>
            </a:br>
            <a:endParaRPr lang="en-US" dirty="0"/>
          </a:p>
        </p:txBody>
      </p:sp>
      <p:sp>
        <p:nvSpPr>
          <p:cNvPr id="3" name="Vertical Text Placeholder 2"/>
          <p:cNvSpPr>
            <a:spLocks noGrp="1"/>
          </p:cNvSpPr>
          <p:nvPr>
            <p:ph type="body" orient="vert" idx="1"/>
          </p:nvPr>
        </p:nvSpPr>
        <p:spPr>
          <a:xfrm rot="16200000">
            <a:off x="2008970" y="-277030"/>
            <a:ext cx="5126060" cy="9144000"/>
          </a:xfrm>
        </p:spPr>
        <p:txBody>
          <a:bodyPr>
            <a:normAutofit/>
          </a:bodyPr>
          <a:lstStyle/>
          <a:p>
            <a:pPr marL="0" indent="0" algn="ctr">
              <a:buNone/>
            </a:pPr>
            <a:r>
              <a:rPr lang="en-US" dirty="0" smtClean="0">
                <a:effectLst/>
              </a:rPr>
              <a:t>Start with these from the </a:t>
            </a:r>
            <a:r>
              <a:rPr lang="en-US" dirty="0">
                <a:effectLst/>
              </a:rPr>
              <a:t>Voices of the Communities </a:t>
            </a:r>
            <a:r>
              <a:rPr lang="en-US" dirty="0" smtClean="0">
                <a:effectLst/>
              </a:rPr>
              <a:t>Declaration:</a:t>
            </a:r>
            <a:endParaRPr lang="en-US" dirty="0">
              <a:effectLst/>
            </a:endParaRPr>
          </a:p>
          <a:p>
            <a:r>
              <a:rPr lang="en-US" dirty="0" smtClean="0">
                <a:effectLst/>
              </a:rPr>
              <a:t>Achieve </a:t>
            </a:r>
            <a:r>
              <a:rPr lang="en-US" dirty="0">
                <a:effectLst/>
              </a:rPr>
              <a:t>self-determination and security of rights and </a:t>
            </a:r>
            <a:r>
              <a:rPr lang="en-US" dirty="0" smtClean="0">
                <a:effectLst/>
              </a:rPr>
              <a:t>tenure</a:t>
            </a:r>
          </a:p>
          <a:p>
            <a:r>
              <a:rPr lang="en-US" dirty="0">
                <a:effectLst/>
              </a:rPr>
              <a:t>Recognize community rights over the ownership, management and use of resources  </a:t>
            </a:r>
            <a:endParaRPr lang="en-US" dirty="0" smtClean="0">
              <a:effectLst/>
            </a:endParaRPr>
          </a:p>
          <a:p>
            <a:pPr marL="0" indent="0">
              <a:buNone/>
            </a:pPr>
            <a:r>
              <a:rPr lang="en-US" sz="2000" dirty="0" smtClean="0">
                <a:effectLst/>
              </a:rPr>
              <a:t>There is a need first for enabling legislation and then to delineate territories over which defined  community groups have natural resource user and management rights. Everything else follows from this. </a:t>
            </a:r>
          </a:p>
          <a:p>
            <a:pPr marL="0" indent="0">
              <a:buNone/>
            </a:pPr>
            <a:r>
              <a:rPr lang="en-US" sz="2000" dirty="0" smtClean="0">
                <a:effectLst/>
              </a:rPr>
              <a:t>These community Wildlife Economic Zones should be coordinated to satisfy the strategies described under the AEAP Objective 2: </a:t>
            </a:r>
            <a:endParaRPr lang="en-US" sz="2000" dirty="0">
              <a:effectLst/>
            </a:endParaRPr>
          </a:p>
          <a:p>
            <a:pPr marL="0" indent="0">
              <a:buNone/>
            </a:pPr>
            <a:r>
              <a:rPr lang="en-US" sz="2200" dirty="0"/>
              <a:t>MAINTAIN ELEPHANT HABITATS AND </a:t>
            </a:r>
            <a:r>
              <a:rPr lang="en-US" sz="2200" dirty="0" smtClean="0"/>
              <a:t>RESTORE </a:t>
            </a:r>
            <a:r>
              <a:rPr lang="de-DE" sz="2200" dirty="0" smtClean="0"/>
              <a:t>CONNECTIVITY</a:t>
            </a:r>
            <a:endParaRPr lang="en-US" sz="2200" dirty="0"/>
          </a:p>
        </p:txBody>
      </p:sp>
    </p:spTree>
    <p:extLst>
      <p:ext uri="{BB962C8B-B14F-4D97-AF65-F5344CB8AC3E}">
        <p14:creationId xmlns:p14="http://schemas.microsoft.com/office/powerpoint/2010/main" val="141869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900"/>
                                        <p:tgtEl>
                                          <p:spTgt spid="3">
                                            <p:txEl>
                                              <p:pRg st="2" end="2"/>
                                            </p:txEl>
                                          </p:spTgt>
                                        </p:tgtEl>
                                      </p:cBhvr>
                                    </p:animEffect>
                                  </p:childTnLst>
                                </p:cTn>
                              </p:par>
                            </p:childTnLst>
                          </p:cTn>
                        </p:par>
                        <p:par>
                          <p:cTn id="12" fill="hold">
                            <p:stCondLst>
                              <p:cond delay="14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2000"/>
                                        <p:tgtEl>
                                          <p:spTgt spid="3">
                                            <p:txEl>
                                              <p:pRg st="3" end="3"/>
                                            </p:txEl>
                                          </p:spTgt>
                                        </p:tgtEl>
                                      </p:cBhvr>
                                    </p:animEffect>
                                  </p:childTnLst>
                                </p:cTn>
                              </p:par>
                            </p:childTnLst>
                          </p:cTn>
                        </p:par>
                        <p:par>
                          <p:cTn id="16" fill="hold">
                            <p:stCondLst>
                              <p:cond delay="3400"/>
                            </p:stCondLst>
                            <p:childTnLst>
                              <p:par>
                                <p:cTn id="17" presetID="22" presetClass="entr" presetSubtype="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2000"/>
                                        <p:tgtEl>
                                          <p:spTgt spid="3">
                                            <p:txEl>
                                              <p:pRg st="4" end="4"/>
                                            </p:txEl>
                                          </p:spTgt>
                                        </p:tgtEl>
                                      </p:cBhvr>
                                    </p:animEffect>
                                  </p:childTnLst>
                                </p:cTn>
                              </p:par>
                            </p:childTnLst>
                          </p:cTn>
                        </p:par>
                        <p:par>
                          <p:cTn id="20" fill="hold">
                            <p:stCondLst>
                              <p:cond delay="5400"/>
                            </p:stCondLst>
                            <p:childTnLst>
                              <p:par>
                                <p:cTn id="21" presetID="22" presetClass="entr" presetSubtype="1"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1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b="1" dirty="0" smtClean="0"/>
              <a:t>For example, Southern Africa</a:t>
            </a:r>
            <a:endParaRPr lang="en-US" sz="4000" b="1" dirty="0"/>
          </a:p>
        </p:txBody>
      </p:sp>
      <p:pic>
        <p:nvPicPr>
          <p:cNvPr id="11" name="Picture 10" descr="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254" y="1767732"/>
            <a:ext cx="6329867" cy="5090268"/>
          </a:xfrm>
          <a:prstGeom prst="rect">
            <a:avLst/>
          </a:prstGeom>
        </p:spPr>
      </p:pic>
      <p:pic>
        <p:nvPicPr>
          <p:cNvPr id="2" name="Picture 1" descr="map key.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232443" y="5213198"/>
            <a:ext cx="2465662" cy="1413876"/>
          </a:xfrm>
          <a:prstGeom prst="rect">
            <a:avLst/>
          </a:prstGeom>
        </p:spPr>
      </p:pic>
    </p:spTree>
    <p:extLst>
      <p:ext uri="{BB962C8B-B14F-4D97-AF65-F5344CB8AC3E}">
        <p14:creationId xmlns:p14="http://schemas.microsoft.com/office/powerpoint/2010/main" val="4159202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b="1" dirty="0" smtClean="0"/>
              <a:t>KAZA </a:t>
            </a:r>
            <a:r>
              <a:rPr lang="mr-IN" sz="4000" b="1" dirty="0" smtClean="0"/>
              <a:t>–</a:t>
            </a:r>
            <a:r>
              <a:rPr lang="en-US" sz="4000" b="1" dirty="0" smtClean="0"/>
              <a:t> how to connect the parks?</a:t>
            </a:r>
            <a:endParaRPr lang="en-US" sz="4000" b="1" dirty="0"/>
          </a:p>
        </p:txBody>
      </p:sp>
      <p:pic>
        <p:nvPicPr>
          <p:cNvPr id="4" name="Picture 3" descr="kavango-zambezi-transfrontier-conservation-area.gif"/>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54674" y="1799449"/>
            <a:ext cx="6233890" cy="4155927"/>
          </a:xfrm>
          <a:prstGeom prst="rect">
            <a:avLst/>
          </a:prstGeom>
        </p:spPr>
      </p:pic>
    </p:spTree>
    <p:extLst>
      <p:ext uri="{BB962C8B-B14F-4D97-AF65-F5344CB8AC3E}">
        <p14:creationId xmlns:p14="http://schemas.microsoft.com/office/powerpoint/2010/main" val="5216317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Examples</a:t>
            </a:r>
            <a:endParaRPr lang="en-US" b="1" dirty="0"/>
          </a:p>
        </p:txBody>
      </p:sp>
      <p:sp>
        <p:nvSpPr>
          <p:cNvPr id="9" name="Vertical Text Placeholder 8"/>
          <p:cNvSpPr>
            <a:spLocks noGrp="1"/>
          </p:cNvSpPr>
          <p:nvPr>
            <p:ph type="body" orient="vert" idx="1"/>
          </p:nvPr>
        </p:nvSpPr>
        <p:spPr/>
        <p:txBody>
          <a:bodyPr/>
          <a:lstStyle/>
          <a:p>
            <a:endParaRPr lang="en-US"/>
          </a:p>
        </p:txBody>
      </p:sp>
      <p:pic>
        <p:nvPicPr>
          <p:cNvPr id="11" name="Picture 10" descr="15b.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64473" y="1830648"/>
            <a:ext cx="5279527" cy="4474175"/>
          </a:xfrm>
          <a:prstGeom prst="rect">
            <a:avLst/>
          </a:prstGeom>
        </p:spPr>
      </p:pic>
      <p:pic>
        <p:nvPicPr>
          <p:cNvPr id="12" name="Picture 11" descr="15.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294" y="1830648"/>
            <a:ext cx="4002627" cy="4808454"/>
          </a:xfrm>
          <a:prstGeom prst="rect">
            <a:avLst/>
          </a:prstGeom>
        </p:spPr>
      </p:pic>
    </p:spTree>
    <p:extLst>
      <p:ext uri="{BB962C8B-B14F-4D97-AF65-F5344CB8AC3E}">
        <p14:creationId xmlns:p14="http://schemas.microsoft.com/office/powerpoint/2010/main" val="1831530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4" name="Picture 3" descr="15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39" y="381000"/>
            <a:ext cx="4755178" cy="5886450"/>
          </a:xfrm>
          <a:prstGeom prst="rect">
            <a:avLst/>
          </a:prstGeom>
        </p:spPr>
      </p:pic>
      <p:sp>
        <p:nvSpPr>
          <p:cNvPr id="10" name="Text Placeholder 9"/>
          <p:cNvSpPr>
            <a:spLocks noGrp="1"/>
          </p:cNvSpPr>
          <p:nvPr>
            <p:ph type="body" sz="half" idx="2"/>
          </p:nvPr>
        </p:nvSpPr>
        <p:spPr>
          <a:xfrm>
            <a:off x="608946" y="1"/>
            <a:ext cx="3250360" cy="3079003"/>
          </a:xfrm>
        </p:spPr>
        <p:txBody>
          <a:bodyPr/>
          <a:lstStyle/>
          <a:p>
            <a:endParaRPr lang="en-US" dirty="0" smtClean="0"/>
          </a:p>
          <a:p>
            <a:endParaRPr lang="en-US" dirty="0"/>
          </a:p>
          <a:p>
            <a:endParaRPr lang="en-US" dirty="0" smtClean="0"/>
          </a:p>
          <a:p>
            <a:endParaRPr lang="en-US" sz="4000" b="1" dirty="0" smtClean="0"/>
          </a:p>
          <a:p>
            <a:r>
              <a:rPr lang="en-US" sz="4000" b="1" dirty="0" err="1" smtClean="0"/>
              <a:t>Masoka</a:t>
            </a:r>
            <a:endParaRPr lang="en-US" sz="4000" dirty="0" smtClean="0"/>
          </a:p>
          <a:p>
            <a:r>
              <a:rPr lang="en-US" sz="4000" b="1" dirty="0" smtClean="0"/>
              <a:t>CAMPFIRE</a:t>
            </a:r>
            <a:endParaRPr lang="en-US" sz="4000" b="1" dirty="0"/>
          </a:p>
          <a:p>
            <a:endParaRPr lang="en-US" dirty="0"/>
          </a:p>
        </p:txBody>
      </p:sp>
    </p:spTree>
    <p:extLst>
      <p:ext uri="{BB962C8B-B14F-4D97-AF65-F5344CB8AC3E}">
        <p14:creationId xmlns:p14="http://schemas.microsoft.com/office/powerpoint/2010/main" val="29109294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NAMIBIA</a:t>
            </a:r>
            <a:endParaRPr lang="en-US" b="1" dirty="0"/>
          </a:p>
        </p:txBody>
      </p:sp>
      <p:pic>
        <p:nvPicPr>
          <p:cNvPr id="7" name="Picture 6" descr="Fig 2 Ed A.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13132" y="1694690"/>
            <a:ext cx="5678980" cy="5103565"/>
          </a:xfrm>
          <a:prstGeom prst="rect">
            <a:avLst/>
          </a:prstGeom>
        </p:spPr>
      </p:pic>
    </p:spTree>
    <p:extLst>
      <p:ext uri="{BB962C8B-B14F-4D97-AF65-F5344CB8AC3E}">
        <p14:creationId xmlns:p14="http://schemas.microsoft.com/office/powerpoint/2010/main" val="30837791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1"/>
          <p:cNvGrpSpPr>
            <a:grpSpLocks/>
          </p:cNvGrpSpPr>
          <p:nvPr/>
        </p:nvGrpSpPr>
        <p:grpSpPr bwMode="auto">
          <a:xfrm>
            <a:off x="5257800" y="228600"/>
            <a:ext cx="3594100" cy="3236913"/>
            <a:chOff x="5105400" y="685800"/>
            <a:chExt cx="3594100" cy="3236913"/>
          </a:xfrm>
        </p:grpSpPr>
        <p:sp>
          <p:nvSpPr>
            <p:cNvPr id="14349" name="Line 8"/>
            <p:cNvSpPr>
              <a:spLocks noChangeShapeType="1"/>
            </p:cNvSpPr>
            <p:nvPr/>
          </p:nvSpPr>
          <p:spPr bwMode="auto">
            <a:xfrm>
              <a:off x="5105400" y="3921125"/>
              <a:ext cx="3592513" cy="1588"/>
            </a:xfrm>
            <a:prstGeom prst="line">
              <a:avLst/>
            </a:prstGeom>
            <a:noFill/>
            <a:ln w="25400">
              <a:solidFill>
                <a:schemeClr val="tx1"/>
              </a:solidFill>
              <a:round/>
              <a:headEnd/>
              <a:tailEnd/>
            </a:ln>
          </p:spPr>
          <p:txBody>
            <a:bodyPr/>
            <a:lstStyle/>
            <a:p>
              <a:endParaRPr lang="en-US"/>
            </a:p>
          </p:txBody>
        </p:sp>
        <p:sp>
          <p:nvSpPr>
            <p:cNvPr id="6" name="Line 9"/>
            <p:cNvSpPr>
              <a:spLocks noChangeShapeType="1"/>
            </p:cNvSpPr>
            <p:nvPr/>
          </p:nvSpPr>
          <p:spPr bwMode="auto">
            <a:xfrm>
              <a:off x="5105400" y="685800"/>
              <a:ext cx="1588" cy="3235325"/>
            </a:xfrm>
            <a:prstGeom prst="line">
              <a:avLst/>
            </a:prstGeom>
            <a:noFill/>
            <a:ln w="25400">
              <a:solidFill>
                <a:schemeClr val="tx1"/>
              </a:solidFill>
              <a:round/>
              <a:headEnd/>
              <a:tailEnd/>
            </a:ln>
          </p:spPr>
          <p:txBody>
            <a:bodyPr/>
            <a:lstStyle/>
            <a:p>
              <a:endParaRPr lang="en-US"/>
            </a:p>
          </p:txBody>
        </p:sp>
        <p:grpSp>
          <p:nvGrpSpPr>
            <p:cNvPr id="7" name="Group 73"/>
            <p:cNvGrpSpPr>
              <a:grpSpLocks/>
            </p:cNvGrpSpPr>
            <p:nvPr/>
          </p:nvGrpSpPr>
          <p:grpSpPr bwMode="auto">
            <a:xfrm>
              <a:off x="5105400" y="685800"/>
              <a:ext cx="3594100" cy="3235325"/>
              <a:chOff x="1108076" y="2890838"/>
              <a:chExt cx="3594100" cy="3235325"/>
            </a:xfrm>
          </p:grpSpPr>
          <p:grpSp>
            <p:nvGrpSpPr>
              <p:cNvPr id="14352" name="Group 72"/>
              <p:cNvGrpSpPr>
                <a:grpSpLocks/>
              </p:cNvGrpSpPr>
              <p:nvPr/>
            </p:nvGrpSpPr>
            <p:grpSpPr bwMode="auto">
              <a:xfrm>
                <a:off x="1820863" y="2890838"/>
                <a:ext cx="2881313" cy="3235325"/>
                <a:chOff x="1820863" y="2890838"/>
                <a:chExt cx="2881313" cy="3235325"/>
              </a:xfrm>
            </p:grpSpPr>
            <p:sp>
              <p:nvSpPr>
                <p:cNvPr id="14363" name="Line 10"/>
                <p:cNvSpPr>
                  <a:spLocks noChangeShapeType="1"/>
                </p:cNvSpPr>
                <p:nvPr/>
              </p:nvSpPr>
              <p:spPr bwMode="auto">
                <a:xfrm>
                  <a:off x="1820863" y="2890838"/>
                  <a:ext cx="1588" cy="3235325"/>
                </a:xfrm>
                <a:prstGeom prst="line">
                  <a:avLst/>
                </a:prstGeom>
                <a:noFill/>
                <a:ln w="6350">
                  <a:solidFill>
                    <a:schemeClr val="tx1"/>
                  </a:solidFill>
                  <a:round/>
                  <a:headEnd/>
                  <a:tailEnd/>
                </a:ln>
              </p:spPr>
              <p:txBody>
                <a:bodyPr/>
                <a:lstStyle/>
                <a:p>
                  <a:endParaRPr lang="en-US"/>
                </a:p>
              </p:txBody>
            </p:sp>
            <p:sp>
              <p:nvSpPr>
                <p:cNvPr id="14364" name="Line 11"/>
                <p:cNvSpPr>
                  <a:spLocks noChangeShapeType="1"/>
                </p:cNvSpPr>
                <p:nvPr/>
              </p:nvSpPr>
              <p:spPr bwMode="auto">
                <a:xfrm>
                  <a:off x="2543176" y="2890838"/>
                  <a:ext cx="1588" cy="3235325"/>
                </a:xfrm>
                <a:prstGeom prst="line">
                  <a:avLst/>
                </a:prstGeom>
                <a:noFill/>
                <a:ln w="6350">
                  <a:solidFill>
                    <a:schemeClr val="tx1"/>
                  </a:solidFill>
                  <a:round/>
                  <a:headEnd/>
                  <a:tailEnd/>
                </a:ln>
              </p:spPr>
              <p:txBody>
                <a:bodyPr/>
                <a:lstStyle/>
                <a:p>
                  <a:endParaRPr lang="en-US"/>
                </a:p>
              </p:txBody>
            </p:sp>
            <p:sp>
              <p:nvSpPr>
                <p:cNvPr id="14365" name="Line 12"/>
                <p:cNvSpPr>
                  <a:spLocks noChangeShapeType="1"/>
                </p:cNvSpPr>
                <p:nvPr/>
              </p:nvSpPr>
              <p:spPr bwMode="auto">
                <a:xfrm>
                  <a:off x="3255963" y="2890838"/>
                  <a:ext cx="1588" cy="3235325"/>
                </a:xfrm>
                <a:prstGeom prst="line">
                  <a:avLst/>
                </a:prstGeom>
                <a:noFill/>
                <a:ln w="6350">
                  <a:solidFill>
                    <a:schemeClr val="tx1"/>
                  </a:solidFill>
                  <a:round/>
                  <a:headEnd/>
                  <a:tailEnd/>
                </a:ln>
              </p:spPr>
              <p:txBody>
                <a:bodyPr/>
                <a:lstStyle/>
                <a:p>
                  <a:endParaRPr lang="en-US"/>
                </a:p>
              </p:txBody>
            </p:sp>
            <p:sp>
              <p:nvSpPr>
                <p:cNvPr id="14366" name="Line 13"/>
                <p:cNvSpPr>
                  <a:spLocks noChangeShapeType="1"/>
                </p:cNvSpPr>
                <p:nvPr/>
              </p:nvSpPr>
              <p:spPr bwMode="auto">
                <a:xfrm>
                  <a:off x="3978276" y="2890838"/>
                  <a:ext cx="1588" cy="3235325"/>
                </a:xfrm>
                <a:prstGeom prst="line">
                  <a:avLst/>
                </a:prstGeom>
                <a:noFill/>
                <a:ln w="6350">
                  <a:solidFill>
                    <a:schemeClr val="tx1"/>
                  </a:solidFill>
                  <a:round/>
                  <a:headEnd/>
                  <a:tailEnd/>
                </a:ln>
              </p:spPr>
              <p:txBody>
                <a:bodyPr/>
                <a:lstStyle/>
                <a:p>
                  <a:endParaRPr lang="en-US"/>
                </a:p>
              </p:txBody>
            </p:sp>
            <p:sp>
              <p:nvSpPr>
                <p:cNvPr id="14367" name="Line 14"/>
                <p:cNvSpPr>
                  <a:spLocks noChangeShapeType="1"/>
                </p:cNvSpPr>
                <p:nvPr/>
              </p:nvSpPr>
              <p:spPr bwMode="auto">
                <a:xfrm>
                  <a:off x="4700588" y="2890838"/>
                  <a:ext cx="1588" cy="3235325"/>
                </a:xfrm>
                <a:prstGeom prst="line">
                  <a:avLst/>
                </a:prstGeom>
                <a:noFill/>
                <a:ln w="6350">
                  <a:solidFill>
                    <a:schemeClr val="tx1"/>
                  </a:solidFill>
                  <a:round/>
                  <a:headEnd/>
                  <a:tailEnd/>
                </a:ln>
              </p:spPr>
              <p:txBody>
                <a:bodyPr/>
                <a:lstStyle/>
                <a:p>
                  <a:endParaRPr lang="en-US"/>
                </a:p>
              </p:txBody>
            </p:sp>
          </p:grpSp>
          <p:grpSp>
            <p:nvGrpSpPr>
              <p:cNvPr id="8" name="Group 71"/>
              <p:cNvGrpSpPr>
                <a:grpSpLocks/>
              </p:cNvGrpSpPr>
              <p:nvPr/>
            </p:nvGrpSpPr>
            <p:grpSpPr bwMode="auto">
              <a:xfrm>
                <a:off x="1108076" y="2890838"/>
                <a:ext cx="3592513" cy="2874963"/>
                <a:chOff x="1108076" y="2890838"/>
                <a:chExt cx="3592513" cy="2874963"/>
              </a:xfrm>
            </p:grpSpPr>
            <p:sp>
              <p:nvSpPr>
                <p:cNvPr id="14354" name="Line 21"/>
                <p:cNvSpPr>
                  <a:spLocks noChangeShapeType="1"/>
                </p:cNvSpPr>
                <p:nvPr/>
              </p:nvSpPr>
              <p:spPr bwMode="auto">
                <a:xfrm>
                  <a:off x="1108076" y="2890838"/>
                  <a:ext cx="3592513" cy="1588"/>
                </a:xfrm>
                <a:prstGeom prst="line">
                  <a:avLst/>
                </a:prstGeom>
                <a:noFill/>
                <a:ln w="6350">
                  <a:solidFill>
                    <a:schemeClr val="tx1"/>
                  </a:solidFill>
                  <a:round/>
                  <a:headEnd/>
                  <a:tailEnd/>
                </a:ln>
              </p:spPr>
              <p:txBody>
                <a:bodyPr/>
                <a:lstStyle/>
                <a:p>
                  <a:endParaRPr lang="en-US"/>
                </a:p>
              </p:txBody>
            </p:sp>
            <p:sp>
              <p:nvSpPr>
                <p:cNvPr id="14355" name="Line 22"/>
                <p:cNvSpPr>
                  <a:spLocks noChangeShapeType="1"/>
                </p:cNvSpPr>
                <p:nvPr/>
              </p:nvSpPr>
              <p:spPr bwMode="auto">
                <a:xfrm>
                  <a:off x="1108076" y="5764213"/>
                  <a:ext cx="3592513" cy="1588"/>
                </a:xfrm>
                <a:prstGeom prst="line">
                  <a:avLst/>
                </a:prstGeom>
                <a:noFill/>
                <a:ln w="6350">
                  <a:solidFill>
                    <a:schemeClr val="tx1"/>
                  </a:solidFill>
                  <a:round/>
                  <a:headEnd/>
                  <a:tailEnd/>
                </a:ln>
              </p:spPr>
              <p:txBody>
                <a:bodyPr/>
                <a:lstStyle/>
                <a:p>
                  <a:endParaRPr lang="en-US"/>
                </a:p>
              </p:txBody>
            </p:sp>
            <p:sp>
              <p:nvSpPr>
                <p:cNvPr id="14356" name="Line 23"/>
                <p:cNvSpPr>
                  <a:spLocks noChangeShapeType="1"/>
                </p:cNvSpPr>
                <p:nvPr/>
              </p:nvSpPr>
              <p:spPr bwMode="auto">
                <a:xfrm>
                  <a:off x="1108076" y="5402263"/>
                  <a:ext cx="3592513" cy="1588"/>
                </a:xfrm>
                <a:prstGeom prst="line">
                  <a:avLst/>
                </a:prstGeom>
                <a:noFill/>
                <a:ln w="6350">
                  <a:solidFill>
                    <a:schemeClr val="tx1"/>
                  </a:solidFill>
                  <a:round/>
                  <a:headEnd/>
                  <a:tailEnd/>
                </a:ln>
              </p:spPr>
              <p:txBody>
                <a:bodyPr/>
                <a:lstStyle/>
                <a:p>
                  <a:endParaRPr lang="en-US"/>
                </a:p>
              </p:txBody>
            </p:sp>
            <p:sp>
              <p:nvSpPr>
                <p:cNvPr id="14357" name="Line 24"/>
                <p:cNvSpPr>
                  <a:spLocks noChangeShapeType="1"/>
                </p:cNvSpPr>
                <p:nvPr/>
              </p:nvSpPr>
              <p:spPr bwMode="auto">
                <a:xfrm>
                  <a:off x="1108076" y="5041900"/>
                  <a:ext cx="3592513" cy="9525"/>
                </a:xfrm>
                <a:prstGeom prst="line">
                  <a:avLst/>
                </a:prstGeom>
                <a:noFill/>
                <a:ln w="6350">
                  <a:solidFill>
                    <a:schemeClr val="tx1"/>
                  </a:solidFill>
                  <a:round/>
                  <a:headEnd/>
                  <a:tailEnd/>
                </a:ln>
              </p:spPr>
              <p:txBody>
                <a:bodyPr/>
                <a:lstStyle/>
                <a:p>
                  <a:endParaRPr lang="en-US"/>
                </a:p>
              </p:txBody>
            </p:sp>
            <p:sp>
              <p:nvSpPr>
                <p:cNvPr id="14358" name="Line 25"/>
                <p:cNvSpPr>
                  <a:spLocks noChangeShapeType="1"/>
                </p:cNvSpPr>
                <p:nvPr/>
              </p:nvSpPr>
              <p:spPr bwMode="auto">
                <a:xfrm>
                  <a:off x="1108076" y="4679950"/>
                  <a:ext cx="3592513" cy="9525"/>
                </a:xfrm>
                <a:prstGeom prst="line">
                  <a:avLst/>
                </a:prstGeom>
                <a:noFill/>
                <a:ln w="6350">
                  <a:solidFill>
                    <a:schemeClr val="tx1"/>
                  </a:solidFill>
                  <a:round/>
                  <a:headEnd/>
                  <a:tailEnd/>
                </a:ln>
              </p:spPr>
              <p:txBody>
                <a:bodyPr/>
                <a:lstStyle/>
                <a:p>
                  <a:endParaRPr lang="en-US"/>
                </a:p>
              </p:txBody>
            </p:sp>
            <p:sp>
              <p:nvSpPr>
                <p:cNvPr id="14359" name="Line 26"/>
                <p:cNvSpPr>
                  <a:spLocks noChangeShapeType="1"/>
                </p:cNvSpPr>
                <p:nvPr/>
              </p:nvSpPr>
              <p:spPr bwMode="auto">
                <a:xfrm>
                  <a:off x="1108076" y="4327525"/>
                  <a:ext cx="3592513" cy="1588"/>
                </a:xfrm>
                <a:prstGeom prst="line">
                  <a:avLst/>
                </a:prstGeom>
                <a:noFill/>
                <a:ln w="6350">
                  <a:solidFill>
                    <a:schemeClr val="tx1"/>
                  </a:solidFill>
                  <a:round/>
                  <a:headEnd/>
                  <a:tailEnd/>
                </a:ln>
              </p:spPr>
              <p:txBody>
                <a:bodyPr/>
                <a:lstStyle/>
                <a:p>
                  <a:endParaRPr lang="en-US"/>
                </a:p>
              </p:txBody>
            </p:sp>
            <p:sp>
              <p:nvSpPr>
                <p:cNvPr id="14360" name="Line 27"/>
                <p:cNvSpPr>
                  <a:spLocks noChangeShapeType="1"/>
                </p:cNvSpPr>
                <p:nvPr/>
              </p:nvSpPr>
              <p:spPr bwMode="auto">
                <a:xfrm>
                  <a:off x="1108076" y="3967163"/>
                  <a:ext cx="3592513" cy="1588"/>
                </a:xfrm>
                <a:prstGeom prst="line">
                  <a:avLst/>
                </a:prstGeom>
                <a:noFill/>
                <a:ln w="6350">
                  <a:solidFill>
                    <a:schemeClr val="tx1"/>
                  </a:solidFill>
                  <a:round/>
                  <a:headEnd/>
                  <a:tailEnd/>
                </a:ln>
              </p:spPr>
              <p:txBody>
                <a:bodyPr/>
                <a:lstStyle/>
                <a:p>
                  <a:endParaRPr lang="en-US"/>
                </a:p>
              </p:txBody>
            </p:sp>
            <p:sp>
              <p:nvSpPr>
                <p:cNvPr id="14361" name="Line 28"/>
                <p:cNvSpPr>
                  <a:spLocks noChangeShapeType="1"/>
                </p:cNvSpPr>
                <p:nvPr/>
              </p:nvSpPr>
              <p:spPr bwMode="auto">
                <a:xfrm>
                  <a:off x="1108076" y="3605213"/>
                  <a:ext cx="3592513" cy="1588"/>
                </a:xfrm>
                <a:prstGeom prst="line">
                  <a:avLst/>
                </a:prstGeom>
                <a:noFill/>
                <a:ln w="6350">
                  <a:solidFill>
                    <a:schemeClr val="tx1"/>
                  </a:solidFill>
                  <a:round/>
                  <a:headEnd/>
                  <a:tailEnd/>
                </a:ln>
              </p:spPr>
              <p:txBody>
                <a:bodyPr/>
                <a:lstStyle/>
                <a:p>
                  <a:endParaRPr lang="en-US"/>
                </a:p>
              </p:txBody>
            </p:sp>
            <p:sp>
              <p:nvSpPr>
                <p:cNvPr id="14362" name="Line 29"/>
                <p:cNvSpPr>
                  <a:spLocks noChangeShapeType="1"/>
                </p:cNvSpPr>
                <p:nvPr/>
              </p:nvSpPr>
              <p:spPr bwMode="auto">
                <a:xfrm>
                  <a:off x="1108076" y="3243263"/>
                  <a:ext cx="3592513" cy="9525"/>
                </a:xfrm>
                <a:prstGeom prst="line">
                  <a:avLst/>
                </a:prstGeom>
                <a:noFill/>
                <a:ln w="6350">
                  <a:solidFill>
                    <a:schemeClr val="tx1"/>
                  </a:solidFill>
                  <a:round/>
                  <a:headEnd/>
                  <a:tailEnd/>
                </a:ln>
              </p:spPr>
              <p:txBody>
                <a:bodyPr/>
                <a:lstStyle/>
                <a:p>
                  <a:endParaRPr lang="en-US"/>
                </a:p>
              </p:txBody>
            </p:sp>
          </p:grpSp>
        </p:grpSp>
      </p:grpSp>
      <p:grpSp>
        <p:nvGrpSpPr>
          <p:cNvPr id="2" name="Group 74"/>
          <p:cNvGrpSpPr>
            <a:grpSpLocks/>
          </p:cNvGrpSpPr>
          <p:nvPr/>
        </p:nvGrpSpPr>
        <p:grpSpPr bwMode="auto">
          <a:xfrm>
            <a:off x="5057775" y="3502025"/>
            <a:ext cx="3989387" cy="442913"/>
            <a:chOff x="908051" y="6164263"/>
            <a:chExt cx="3990057" cy="442456"/>
          </a:xfrm>
        </p:grpSpPr>
        <p:sp>
          <p:nvSpPr>
            <p:cNvPr id="14388" name="Rectangle 15"/>
            <p:cNvSpPr>
              <a:spLocks noChangeArrowheads="1"/>
            </p:cNvSpPr>
            <p:nvPr/>
          </p:nvSpPr>
          <p:spPr bwMode="auto">
            <a:xfrm>
              <a:off x="908051" y="6164263"/>
              <a:ext cx="397545" cy="215444"/>
            </a:xfrm>
            <a:prstGeom prst="rect">
              <a:avLst/>
            </a:prstGeom>
            <a:noFill/>
            <a:ln w="9525">
              <a:noFill/>
              <a:miter lim="800000"/>
              <a:headEnd/>
              <a:tailEnd/>
            </a:ln>
          </p:spPr>
          <p:txBody>
            <a:bodyPr wrap="none" lIns="0" tIns="0" rIns="0" bIns="0">
              <a:spAutoFit/>
            </a:bodyPr>
            <a:lstStyle/>
            <a:p>
              <a:r>
                <a:rPr lang="en-US" sz="1400" b="1"/>
                <a:t>1770</a:t>
              </a:r>
              <a:endParaRPr lang="en-US" b="1"/>
            </a:p>
          </p:txBody>
        </p:sp>
        <p:sp>
          <p:nvSpPr>
            <p:cNvPr id="14389" name="Rectangle 16"/>
            <p:cNvSpPr>
              <a:spLocks noChangeArrowheads="1"/>
            </p:cNvSpPr>
            <p:nvPr/>
          </p:nvSpPr>
          <p:spPr bwMode="auto">
            <a:xfrm>
              <a:off x="1620838" y="6164263"/>
              <a:ext cx="397545" cy="215444"/>
            </a:xfrm>
            <a:prstGeom prst="rect">
              <a:avLst/>
            </a:prstGeom>
            <a:noFill/>
            <a:ln w="9525">
              <a:noFill/>
              <a:miter lim="800000"/>
              <a:headEnd/>
              <a:tailEnd/>
            </a:ln>
          </p:spPr>
          <p:txBody>
            <a:bodyPr wrap="none" lIns="0" tIns="0" rIns="0" bIns="0">
              <a:spAutoFit/>
            </a:bodyPr>
            <a:lstStyle/>
            <a:p>
              <a:r>
                <a:rPr lang="en-US" sz="1400" b="1"/>
                <a:t>1820</a:t>
              </a:r>
              <a:endParaRPr lang="en-US" b="1"/>
            </a:p>
          </p:txBody>
        </p:sp>
        <p:sp>
          <p:nvSpPr>
            <p:cNvPr id="14390" name="Rectangle 17"/>
            <p:cNvSpPr>
              <a:spLocks noChangeArrowheads="1"/>
            </p:cNvSpPr>
            <p:nvPr/>
          </p:nvSpPr>
          <p:spPr bwMode="auto">
            <a:xfrm>
              <a:off x="2343151" y="6164263"/>
              <a:ext cx="397545" cy="215444"/>
            </a:xfrm>
            <a:prstGeom prst="rect">
              <a:avLst/>
            </a:prstGeom>
            <a:noFill/>
            <a:ln w="9525">
              <a:noFill/>
              <a:miter lim="800000"/>
              <a:headEnd/>
              <a:tailEnd/>
            </a:ln>
          </p:spPr>
          <p:txBody>
            <a:bodyPr wrap="none" lIns="0" tIns="0" rIns="0" bIns="0">
              <a:spAutoFit/>
            </a:bodyPr>
            <a:lstStyle/>
            <a:p>
              <a:r>
                <a:rPr lang="en-US" sz="1400" b="1"/>
                <a:t>1870</a:t>
              </a:r>
              <a:endParaRPr lang="en-US" b="1"/>
            </a:p>
          </p:txBody>
        </p:sp>
        <p:sp>
          <p:nvSpPr>
            <p:cNvPr id="14391" name="Rectangle 18"/>
            <p:cNvSpPr>
              <a:spLocks noChangeArrowheads="1"/>
            </p:cNvSpPr>
            <p:nvPr/>
          </p:nvSpPr>
          <p:spPr bwMode="auto">
            <a:xfrm>
              <a:off x="3055938" y="6164263"/>
              <a:ext cx="397545" cy="215444"/>
            </a:xfrm>
            <a:prstGeom prst="rect">
              <a:avLst/>
            </a:prstGeom>
            <a:noFill/>
            <a:ln w="9525">
              <a:noFill/>
              <a:miter lim="800000"/>
              <a:headEnd/>
              <a:tailEnd/>
            </a:ln>
          </p:spPr>
          <p:txBody>
            <a:bodyPr wrap="none" lIns="0" tIns="0" rIns="0" bIns="0">
              <a:spAutoFit/>
            </a:bodyPr>
            <a:lstStyle/>
            <a:p>
              <a:r>
                <a:rPr lang="en-US" sz="1400" b="1"/>
                <a:t>1920</a:t>
              </a:r>
              <a:endParaRPr lang="en-US" b="1"/>
            </a:p>
          </p:txBody>
        </p:sp>
        <p:sp>
          <p:nvSpPr>
            <p:cNvPr id="14392" name="Rectangle 19"/>
            <p:cNvSpPr>
              <a:spLocks noChangeArrowheads="1"/>
            </p:cNvSpPr>
            <p:nvPr/>
          </p:nvSpPr>
          <p:spPr bwMode="auto">
            <a:xfrm>
              <a:off x="3778251" y="6164263"/>
              <a:ext cx="397545" cy="215444"/>
            </a:xfrm>
            <a:prstGeom prst="rect">
              <a:avLst/>
            </a:prstGeom>
            <a:noFill/>
            <a:ln w="9525">
              <a:noFill/>
              <a:miter lim="800000"/>
              <a:headEnd/>
              <a:tailEnd/>
            </a:ln>
          </p:spPr>
          <p:txBody>
            <a:bodyPr wrap="none" lIns="0" tIns="0" rIns="0" bIns="0">
              <a:spAutoFit/>
            </a:bodyPr>
            <a:lstStyle/>
            <a:p>
              <a:r>
                <a:rPr lang="en-US" sz="1400" b="1"/>
                <a:t>1970</a:t>
              </a:r>
              <a:endParaRPr lang="en-US" b="1"/>
            </a:p>
          </p:txBody>
        </p:sp>
        <p:sp>
          <p:nvSpPr>
            <p:cNvPr id="14393" name="Rectangle 20"/>
            <p:cNvSpPr>
              <a:spLocks noChangeArrowheads="1"/>
            </p:cNvSpPr>
            <p:nvPr/>
          </p:nvSpPr>
          <p:spPr bwMode="auto">
            <a:xfrm>
              <a:off x="4500563" y="6164263"/>
              <a:ext cx="397545" cy="215444"/>
            </a:xfrm>
            <a:prstGeom prst="rect">
              <a:avLst/>
            </a:prstGeom>
            <a:noFill/>
            <a:ln w="9525">
              <a:noFill/>
              <a:miter lim="800000"/>
              <a:headEnd/>
              <a:tailEnd/>
            </a:ln>
          </p:spPr>
          <p:txBody>
            <a:bodyPr wrap="none" lIns="0" tIns="0" rIns="0" bIns="0">
              <a:spAutoFit/>
            </a:bodyPr>
            <a:lstStyle/>
            <a:p>
              <a:r>
                <a:rPr lang="en-US" sz="1400" b="1"/>
                <a:t>2020</a:t>
              </a:r>
              <a:endParaRPr lang="en-US" b="1"/>
            </a:p>
          </p:txBody>
        </p:sp>
        <p:sp>
          <p:nvSpPr>
            <p:cNvPr id="14394" name="Rectangle 39"/>
            <p:cNvSpPr>
              <a:spLocks noChangeArrowheads="1"/>
            </p:cNvSpPr>
            <p:nvPr/>
          </p:nvSpPr>
          <p:spPr bwMode="auto">
            <a:xfrm>
              <a:off x="2628901" y="6391275"/>
              <a:ext cx="500137" cy="215444"/>
            </a:xfrm>
            <a:prstGeom prst="rect">
              <a:avLst/>
            </a:prstGeom>
            <a:noFill/>
            <a:ln w="9525">
              <a:noFill/>
              <a:miter lim="800000"/>
              <a:headEnd/>
              <a:tailEnd/>
            </a:ln>
          </p:spPr>
          <p:txBody>
            <a:bodyPr wrap="none" lIns="0" tIns="0" rIns="0" bIns="0">
              <a:spAutoFit/>
            </a:bodyPr>
            <a:lstStyle/>
            <a:p>
              <a:r>
                <a:rPr lang="en-US" sz="1400" b="1" dirty="0"/>
                <a:t>YEAR</a:t>
              </a:r>
              <a:endParaRPr lang="en-US" b="1" dirty="0"/>
            </a:p>
          </p:txBody>
        </p:sp>
      </p:grpSp>
      <p:sp>
        <p:nvSpPr>
          <p:cNvPr id="14343" name="Oval 54"/>
          <p:cNvSpPr>
            <a:spLocks noChangeArrowheads="1"/>
          </p:cNvSpPr>
          <p:nvPr/>
        </p:nvSpPr>
        <p:spPr bwMode="auto">
          <a:xfrm>
            <a:off x="5627687" y="533400"/>
            <a:ext cx="114300" cy="104775"/>
          </a:xfrm>
          <a:prstGeom prst="ellipse">
            <a:avLst/>
          </a:prstGeom>
          <a:solidFill>
            <a:schemeClr val="tx1"/>
          </a:solidFill>
          <a:ln w="9525">
            <a:noFill/>
            <a:round/>
            <a:headEnd/>
            <a:tailEnd/>
          </a:ln>
        </p:spPr>
        <p:txBody>
          <a:bodyPr/>
          <a:lstStyle/>
          <a:p>
            <a:endParaRPr lang="en-US"/>
          </a:p>
        </p:txBody>
      </p:sp>
      <p:sp>
        <p:nvSpPr>
          <p:cNvPr id="14345" name="Oval 56"/>
          <p:cNvSpPr>
            <a:spLocks noChangeArrowheads="1"/>
          </p:cNvSpPr>
          <p:nvPr/>
        </p:nvSpPr>
        <p:spPr bwMode="auto">
          <a:xfrm>
            <a:off x="7927975" y="3235325"/>
            <a:ext cx="114300" cy="104775"/>
          </a:xfrm>
          <a:prstGeom prst="ellipse">
            <a:avLst/>
          </a:prstGeom>
          <a:solidFill>
            <a:schemeClr val="tx1"/>
          </a:solidFill>
          <a:ln w="9525">
            <a:noFill/>
            <a:round/>
            <a:headEnd/>
            <a:tailEnd/>
          </a:ln>
        </p:spPr>
        <p:txBody>
          <a:bodyPr/>
          <a:lstStyle/>
          <a:p>
            <a:endParaRPr lang="en-US"/>
          </a:p>
        </p:txBody>
      </p:sp>
      <p:grpSp>
        <p:nvGrpSpPr>
          <p:cNvPr id="3" name="Group 78"/>
          <p:cNvGrpSpPr>
            <a:grpSpLocks/>
          </p:cNvGrpSpPr>
          <p:nvPr/>
        </p:nvGrpSpPr>
        <p:grpSpPr bwMode="auto">
          <a:xfrm>
            <a:off x="8070850" y="2332038"/>
            <a:ext cx="703262" cy="998537"/>
            <a:chOff x="3921126" y="4994275"/>
            <a:chExt cx="703262" cy="998538"/>
          </a:xfrm>
          <a:solidFill>
            <a:schemeClr val="tx1"/>
          </a:solidFill>
        </p:grpSpPr>
        <p:sp>
          <p:nvSpPr>
            <p:cNvPr id="14378" name="Oval 60"/>
            <p:cNvSpPr>
              <a:spLocks noChangeArrowheads="1"/>
            </p:cNvSpPr>
            <p:nvPr/>
          </p:nvSpPr>
          <p:spPr bwMode="auto">
            <a:xfrm>
              <a:off x="3921126" y="5878513"/>
              <a:ext cx="114300" cy="114300"/>
            </a:xfrm>
            <a:prstGeom prst="ellipse">
              <a:avLst/>
            </a:prstGeom>
            <a:grpFill/>
            <a:ln w="9525">
              <a:noFill/>
              <a:round/>
              <a:headEnd/>
              <a:tailEnd/>
            </a:ln>
          </p:spPr>
          <p:txBody>
            <a:bodyPr/>
            <a:lstStyle/>
            <a:p>
              <a:endParaRPr lang="en-US"/>
            </a:p>
          </p:txBody>
        </p:sp>
        <p:sp>
          <p:nvSpPr>
            <p:cNvPr id="14379" name="Oval 61"/>
            <p:cNvSpPr>
              <a:spLocks noChangeArrowheads="1"/>
            </p:cNvSpPr>
            <p:nvPr/>
          </p:nvSpPr>
          <p:spPr bwMode="auto">
            <a:xfrm>
              <a:off x="3921126" y="5878513"/>
              <a:ext cx="114300" cy="114300"/>
            </a:xfrm>
            <a:prstGeom prst="ellipse">
              <a:avLst/>
            </a:prstGeom>
            <a:grpFill/>
            <a:ln w="0">
              <a:noFill/>
              <a:round/>
              <a:headEnd/>
              <a:tailEnd/>
            </a:ln>
          </p:spPr>
          <p:txBody>
            <a:bodyPr/>
            <a:lstStyle/>
            <a:p>
              <a:endParaRPr lang="en-US"/>
            </a:p>
          </p:txBody>
        </p:sp>
        <p:sp>
          <p:nvSpPr>
            <p:cNvPr id="14380" name="Oval 62"/>
            <p:cNvSpPr>
              <a:spLocks noChangeArrowheads="1"/>
            </p:cNvSpPr>
            <p:nvPr/>
          </p:nvSpPr>
          <p:spPr bwMode="auto">
            <a:xfrm>
              <a:off x="4064001" y="5811838"/>
              <a:ext cx="114300" cy="104775"/>
            </a:xfrm>
            <a:prstGeom prst="ellipse">
              <a:avLst/>
            </a:prstGeom>
            <a:grpFill/>
            <a:ln w="9525">
              <a:noFill/>
              <a:round/>
              <a:headEnd/>
              <a:tailEnd/>
            </a:ln>
          </p:spPr>
          <p:txBody>
            <a:bodyPr/>
            <a:lstStyle/>
            <a:p>
              <a:endParaRPr lang="en-US"/>
            </a:p>
          </p:txBody>
        </p:sp>
        <p:sp>
          <p:nvSpPr>
            <p:cNvPr id="14381" name="Oval 63"/>
            <p:cNvSpPr>
              <a:spLocks noChangeArrowheads="1"/>
            </p:cNvSpPr>
            <p:nvPr/>
          </p:nvSpPr>
          <p:spPr bwMode="auto">
            <a:xfrm>
              <a:off x="4064001" y="5811838"/>
              <a:ext cx="114300" cy="104775"/>
            </a:xfrm>
            <a:prstGeom prst="ellipse">
              <a:avLst/>
            </a:prstGeom>
            <a:grpFill/>
            <a:ln w="0">
              <a:noFill/>
              <a:round/>
              <a:headEnd/>
              <a:tailEnd/>
            </a:ln>
          </p:spPr>
          <p:txBody>
            <a:bodyPr/>
            <a:lstStyle/>
            <a:p>
              <a:endParaRPr lang="en-US"/>
            </a:p>
          </p:txBody>
        </p:sp>
        <p:sp>
          <p:nvSpPr>
            <p:cNvPr id="14382" name="Oval 64"/>
            <p:cNvSpPr>
              <a:spLocks noChangeArrowheads="1"/>
            </p:cNvSpPr>
            <p:nvPr/>
          </p:nvSpPr>
          <p:spPr bwMode="auto">
            <a:xfrm>
              <a:off x="4214813" y="5526088"/>
              <a:ext cx="104775" cy="114300"/>
            </a:xfrm>
            <a:prstGeom prst="ellipse">
              <a:avLst/>
            </a:prstGeom>
            <a:grpFill/>
            <a:ln w="9525">
              <a:noFill/>
              <a:round/>
              <a:headEnd/>
              <a:tailEnd/>
            </a:ln>
          </p:spPr>
          <p:txBody>
            <a:bodyPr/>
            <a:lstStyle/>
            <a:p>
              <a:endParaRPr lang="en-US"/>
            </a:p>
          </p:txBody>
        </p:sp>
        <p:sp>
          <p:nvSpPr>
            <p:cNvPr id="14383" name="Oval 65"/>
            <p:cNvSpPr>
              <a:spLocks noChangeArrowheads="1"/>
            </p:cNvSpPr>
            <p:nvPr/>
          </p:nvSpPr>
          <p:spPr bwMode="auto">
            <a:xfrm>
              <a:off x="4214813" y="5526088"/>
              <a:ext cx="104775" cy="114300"/>
            </a:xfrm>
            <a:prstGeom prst="ellipse">
              <a:avLst/>
            </a:prstGeom>
            <a:grpFill/>
            <a:ln w="0">
              <a:noFill/>
              <a:round/>
              <a:headEnd/>
              <a:tailEnd/>
            </a:ln>
          </p:spPr>
          <p:txBody>
            <a:bodyPr/>
            <a:lstStyle/>
            <a:p>
              <a:endParaRPr lang="en-US"/>
            </a:p>
          </p:txBody>
        </p:sp>
        <p:sp>
          <p:nvSpPr>
            <p:cNvPr id="14384" name="Oval 66"/>
            <p:cNvSpPr>
              <a:spLocks noChangeArrowheads="1"/>
            </p:cNvSpPr>
            <p:nvPr/>
          </p:nvSpPr>
          <p:spPr bwMode="auto">
            <a:xfrm>
              <a:off x="4357688" y="5354638"/>
              <a:ext cx="104775" cy="104775"/>
            </a:xfrm>
            <a:prstGeom prst="ellipse">
              <a:avLst/>
            </a:prstGeom>
            <a:grpFill/>
            <a:ln w="9525">
              <a:noFill/>
              <a:round/>
              <a:headEnd/>
              <a:tailEnd/>
            </a:ln>
          </p:spPr>
          <p:txBody>
            <a:bodyPr/>
            <a:lstStyle/>
            <a:p>
              <a:endParaRPr lang="en-US"/>
            </a:p>
          </p:txBody>
        </p:sp>
        <p:sp>
          <p:nvSpPr>
            <p:cNvPr id="14385" name="Oval 67"/>
            <p:cNvSpPr>
              <a:spLocks noChangeArrowheads="1"/>
            </p:cNvSpPr>
            <p:nvPr/>
          </p:nvSpPr>
          <p:spPr bwMode="auto">
            <a:xfrm>
              <a:off x="4357688" y="5354638"/>
              <a:ext cx="104775" cy="104775"/>
            </a:xfrm>
            <a:prstGeom prst="ellipse">
              <a:avLst/>
            </a:prstGeom>
            <a:grpFill/>
            <a:ln w="0">
              <a:noFill/>
              <a:round/>
              <a:headEnd/>
              <a:tailEnd/>
            </a:ln>
          </p:spPr>
          <p:txBody>
            <a:bodyPr/>
            <a:lstStyle/>
            <a:p>
              <a:endParaRPr lang="en-US"/>
            </a:p>
          </p:txBody>
        </p:sp>
        <p:sp>
          <p:nvSpPr>
            <p:cNvPr id="14386" name="Oval 68"/>
            <p:cNvSpPr>
              <a:spLocks noChangeArrowheads="1"/>
            </p:cNvSpPr>
            <p:nvPr/>
          </p:nvSpPr>
          <p:spPr bwMode="auto">
            <a:xfrm>
              <a:off x="4510088" y="4994275"/>
              <a:ext cx="114300" cy="104775"/>
            </a:xfrm>
            <a:prstGeom prst="ellipse">
              <a:avLst/>
            </a:prstGeom>
            <a:grpFill/>
            <a:ln w="9525">
              <a:noFill/>
              <a:round/>
              <a:headEnd/>
              <a:tailEnd/>
            </a:ln>
          </p:spPr>
          <p:txBody>
            <a:bodyPr/>
            <a:lstStyle/>
            <a:p>
              <a:endParaRPr lang="en-US"/>
            </a:p>
          </p:txBody>
        </p:sp>
        <p:sp>
          <p:nvSpPr>
            <p:cNvPr id="14387" name="Oval 69"/>
            <p:cNvSpPr>
              <a:spLocks noChangeArrowheads="1"/>
            </p:cNvSpPr>
            <p:nvPr/>
          </p:nvSpPr>
          <p:spPr bwMode="auto">
            <a:xfrm>
              <a:off x="4510088" y="4994275"/>
              <a:ext cx="114300" cy="104775"/>
            </a:xfrm>
            <a:prstGeom prst="ellipse">
              <a:avLst/>
            </a:prstGeom>
            <a:grpFill/>
            <a:ln w="0">
              <a:noFill/>
              <a:round/>
              <a:headEnd/>
              <a:tailEnd/>
            </a:ln>
          </p:spPr>
          <p:txBody>
            <a:bodyPr/>
            <a:lstStyle/>
            <a:p>
              <a:endParaRPr lang="en-US"/>
            </a:p>
          </p:txBody>
        </p:sp>
      </p:grpSp>
      <p:sp>
        <p:nvSpPr>
          <p:cNvPr id="14350" name="Freeform 70"/>
          <p:cNvSpPr>
            <a:spLocks/>
          </p:cNvSpPr>
          <p:nvPr/>
        </p:nvSpPr>
        <p:spPr bwMode="auto">
          <a:xfrm>
            <a:off x="5684837" y="581025"/>
            <a:ext cx="2300288" cy="2711450"/>
          </a:xfrm>
          <a:custGeom>
            <a:avLst/>
            <a:gdLst>
              <a:gd name="T0" fmla="*/ 0 w 242"/>
              <a:gd name="T1" fmla="*/ 0 h 285"/>
              <a:gd name="T2" fmla="*/ 2300287 w 242"/>
              <a:gd name="T3" fmla="*/ 2711450 h 285"/>
              <a:gd name="T4" fmla="*/ 0 60000 65536"/>
              <a:gd name="T5" fmla="*/ 0 60000 65536"/>
              <a:gd name="T6" fmla="*/ 0 w 242"/>
              <a:gd name="T7" fmla="*/ 0 h 285"/>
              <a:gd name="T8" fmla="*/ 242 w 242"/>
              <a:gd name="T9" fmla="*/ 285 h 285"/>
            </a:gdLst>
            <a:ahLst/>
            <a:cxnLst>
              <a:cxn ang="T4">
                <a:pos x="T0" y="T1"/>
              </a:cxn>
              <a:cxn ang="T5">
                <a:pos x="T2" y="T3"/>
              </a:cxn>
            </a:cxnLst>
            <a:rect l="T6" t="T7" r="T8" b="T9"/>
            <a:pathLst>
              <a:path w="242" h="285">
                <a:moveTo>
                  <a:pt x="0" y="0"/>
                </a:moveTo>
                <a:cubicBezTo>
                  <a:pt x="91" y="63"/>
                  <a:pt x="181" y="285"/>
                  <a:pt x="242" y="285"/>
                </a:cubicBezTo>
              </a:path>
            </a:pathLst>
          </a:custGeom>
          <a:noFill/>
          <a:ln w="38100">
            <a:solidFill>
              <a:srgbClr val="EB3D00"/>
            </a:solidFill>
            <a:prstDash val="solid"/>
            <a:round/>
            <a:headEnd/>
            <a:tailEnd/>
          </a:ln>
        </p:spPr>
        <p:txBody>
          <a:bodyPr/>
          <a:lstStyle/>
          <a:p>
            <a:endParaRPr lang="en-US"/>
          </a:p>
        </p:txBody>
      </p:sp>
      <p:sp>
        <p:nvSpPr>
          <p:cNvPr id="14351" name="Freeform 71"/>
          <p:cNvSpPr>
            <a:spLocks/>
          </p:cNvSpPr>
          <p:nvPr/>
        </p:nvSpPr>
        <p:spPr bwMode="auto">
          <a:xfrm>
            <a:off x="7985125" y="2379663"/>
            <a:ext cx="731837" cy="912812"/>
          </a:xfrm>
          <a:custGeom>
            <a:avLst/>
            <a:gdLst>
              <a:gd name="T0" fmla="*/ 0 w 77"/>
              <a:gd name="T1" fmla="*/ 912812 h 96"/>
              <a:gd name="T2" fmla="*/ 731838 w 77"/>
              <a:gd name="T3" fmla="*/ 0 h 96"/>
              <a:gd name="T4" fmla="*/ 0 60000 65536"/>
              <a:gd name="T5" fmla="*/ 0 60000 65536"/>
              <a:gd name="T6" fmla="*/ 0 w 77"/>
              <a:gd name="T7" fmla="*/ 0 h 96"/>
              <a:gd name="T8" fmla="*/ 77 w 77"/>
              <a:gd name="T9" fmla="*/ 96 h 96"/>
            </a:gdLst>
            <a:ahLst/>
            <a:cxnLst>
              <a:cxn ang="T4">
                <a:pos x="T0" y="T1"/>
              </a:cxn>
              <a:cxn ang="T5">
                <a:pos x="T2" y="T3"/>
              </a:cxn>
            </a:cxnLst>
            <a:rect l="T6" t="T7" r="T8" b="T9"/>
            <a:pathLst>
              <a:path w="77" h="96">
                <a:moveTo>
                  <a:pt x="0" y="96"/>
                </a:moveTo>
                <a:cubicBezTo>
                  <a:pt x="36" y="96"/>
                  <a:pt x="57" y="42"/>
                  <a:pt x="77" y="0"/>
                </a:cubicBezTo>
              </a:path>
            </a:pathLst>
          </a:custGeom>
          <a:noFill/>
          <a:ln w="38100">
            <a:solidFill>
              <a:srgbClr val="00FF00"/>
            </a:solidFill>
            <a:prstDash val="solid"/>
            <a:round/>
            <a:headEnd/>
            <a:tailEnd/>
          </a:ln>
        </p:spPr>
        <p:txBody>
          <a:bodyPr/>
          <a:lstStyle/>
          <a:p>
            <a:endParaRPr lang="en-US"/>
          </a:p>
        </p:txBody>
      </p:sp>
      <p:grpSp>
        <p:nvGrpSpPr>
          <p:cNvPr id="4" name="Group 77"/>
          <p:cNvGrpSpPr>
            <a:grpSpLocks/>
          </p:cNvGrpSpPr>
          <p:nvPr/>
        </p:nvGrpSpPr>
        <p:grpSpPr bwMode="auto">
          <a:xfrm>
            <a:off x="4194175" y="133350"/>
            <a:ext cx="939800" cy="3052763"/>
            <a:chOff x="44760" y="2795588"/>
            <a:chExt cx="939203" cy="3052177"/>
          </a:xfrm>
        </p:grpSpPr>
        <p:sp>
          <p:nvSpPr>
            <p:cNvPr id="14368" name="Rectangle 30"/>
            <p:cNvSpPr>
              <a:spLocks noChangeArrowheads="1"/>
            </p:cNvSpPr>
            <p:nvPr/>
          </p:nvSpPr>
          <p:spPr bwMode="auto">
            <a:xfrm>
              <a:off x="357188" y="5678488"/>
              <a:ext cx="626775" cy="169277"/>
            </a:xfrm>
            <a:prstGeom prst="rect">
              <a:avLst/>
            </a:prstGeom>
            <a:noFill/>
            <a:ln w="9525">
              <a:noFill/>
              <a:miter lim="800000"/>
              <a:headEnd/>
              <a:tailEnd/>
            </a:ln>
          </p:spPr>
          <p:txBody>
            <a:bodyPr wrap="none" lIns="0" tIns="0" rIns="0" bIns="0">
              <a:spAutoFit/>
            </a:bodyPr>
            <a:lstStyle/>
            <a:p>
              <a:r>
                <a:rPr lang="en-US" sz="1100" b="1"/>
                <a:t>1,000,000</a:t>
              </a:r>
              <a:endParaRPr lang="en-US" b="1"/>
            </a:p>
          </p:txBody>
        </p:sp>
        <p:sp>
          <p:nvSpPr>
            <p:cNvPr id="14369" name="Rectangle 31"/>
            <p:cNvSpPr>
              <a:spLocks noChangeArrowheads="1"/>
            </p:cNvSpPr>
            <p:nvPr/>
          </p:nvSpPr>
          <p:spPr bwMode="auto">
            <a:xfrm>
              <a:off x="357188" y="5316538"/>
              <a:ext cx="626775" cy="169277"/>
            </a:xfrm>
            <a:prstGeom prst="rect">
              <a:avLst/>
            </a:prstGeom>
            <a:noFill/>
            <a:ln w="9525">
              <a:noFill/>
              <a:miter lim="800000"/>
              <a:headEnd/>
              <a:tailEnd/>
            </a:ln>
          </p:spPr>
          <p:txBody>
            <a:bodyPr wrap="none" lIns="0" tIns="0" rIns="0" bIns="0">
              <a:spAutoFit/>
            </a:bodyPr>
            <a:lstStyle/>
            <a:p>
              <a:r>
                <a:rPr lang="en-US" sz="1100" b="1"/>
                <a:t>2,000,000</a:t>
              </a:r>
              <a:endParaRPr lang="en-US" b="1"/>
            </a:p>
          </p:txBody>
        </p:sp>
        <p:sp>
          <p:nvSpPr>
            <p:cNvPr id="14370" name="Rectangle 32"/>
            <p:cNvSpPr>
              <a:spLocks noChangeArrowheads="1"/>
            </p:cNvSpPr>
            <p:nvPr/>
          </p:nvSpPr>
          <p:spPr bwMode="auto">
            <a:xfrm>
              <a:off x="357188" y="4956175"/>
              <a:ext cx="626775" cy="169277"/>
            </a:xfrm>
            <a:prstGeom prst="rect">
              <a:avLst/>
            </a:prstGeom>
            <a:noFill/>
            <a:ln w="9525">
              <a:noFill/>
              <a:miter lim="800000"/>
              <a:headEnd/>
              <a:tailEnd/>
            </a:ln>
          </p:spPr>
          <p:txBody>
            <a:bodyPr wrap="none" lIns="0" tIns="0" rIns="0" bIns="0">
              <a:spAutoFit/>
            </a:bodyPr>
            <a:lstStyle/>
            <a:p>
              <a:r>
                <a:rPr lang="en-US" sz="1100" b="1"/>
                <a:t>3,000,000</a:t>
              </a:r>
              <a:endParaRPr lang="en-US" b="1"/>
            </a:p>
          </p:txBody>
        </p:sp>
        <p:sp>
          <p:nvSpPr>
            <p:cNvPr id="14371" name="Rectangle 33"/>
            <p:cNvSpPr>
              <a:spLocks noChangeArrowheads="1"/>
            </p:cNvSpPr>
            <p:nvPr/>
          </p:nvSpPr>
          <p:spPr bwMode="auto">
            <a:xfrm>
              <a:off x="357188" y="4594225"/>
              <a:ext cx="626775" cy="169277"/>
            </a:xfrm>
            <a:prstGeom prst="rect">
              <a:avLst/>
            </a:prstGeom>
            <a:noFill/>
            <a:ln w="9525">
              <a:noFill/>
              <a:miter lim="800000"/>
              <a:headEnd/>
              <a:tailEnd/>
            </a:ln>
          </p:spPr>
          <p:txBody>
            <a:bodyPr wrap="none" lIns="0" tIns="0" rIns="0" bIns="0">
              <a:spAutoFit/>
            </a:bodyPr>
            <a:lstStyle/>
            <a:p>
              <a:r>
                <a:rPr lang="en-US" sz="1100" b="1"/>
                <a:t>4,000,000</a:t>
              </a:r>
              <a:endParaRPr lang="en-US" b="1"/>
            </a:p>
          </p:txBody>
        </p:sp>
        <p:sp>
          <p:nvSpPr>
            <p:cNvPr id="14372" name="Rectangle 34"/>
            <p:cNvSpPr>
              <a:spLocks noChangeArrowheads="1"/>
            </p:cNvSpPr>
            <p:nvPr/>
          </p:nvSpPr>
          <p:spPr bwMode="auto">
            <a:xfrm>
              <a:off x="357188" y="4232275"/>
              <a:ext cx="626775" cy="169277"/>
            </a:xfrm>
            <a:prstGeom prst="rect">
              <a:avLst/>
            </a:prstGeom>
            <a:noFill/>
            <a:ln w="9525">
              <a:noFill/>
              <a:miter lim="800000"/>
              <a:headEnd/>
              <a:tailEnd/>
            </a:ln>
          </p:spPr>
          <p:txBody>
            <a:bodyPr wrap="none" lIns="0" tIns="0" rIns="0" bIns="0">
              <a:spAutoFit/>
            </a:bodyPr>
            <a:lstStyle/>
            <a:p>
              <a:r>
                <a:rPr lang="en-US" sz="1100" b="1"/>
                <a:t>5,000,000</a:t>
              </a:r>
              <a:endParaRPr lang="en-US" b="1"/>
            </a:p>
          </p:txBody>
        </p:sp>
        <p:sp>
          <p:nvSpPr>
            <p:cNvPr id="14373" name="Rectangle 35"/>
            <p:cNvSpPr>
              <a:spLocks noChangeArrowheads="1"/>
            </p:cNvSpPr>
            <p:nvPr/>
          </p:nvSpPr>
          <p:spPr bwMode="auto">
            <a:xfrm>
              <a:off x="357188" y="3881438"/>
              <a:ext cx="626775" cy="169277"/>
            </a:xfrm>
            <a:prstGeom prst="rect">
              <a:avLst/>
            </a:prstGeom>
            <a:noFill/>
            <a:ln w="9525">
              <a:noFill/>
              <a:miter lim="800000"/>
              <a:headEnd/>
              <a:tailEnd/>
            </a:ln>
          </p:spPr>
          <p:txBody>
            <a:bodyPr wrap="none" lIns="0" tIns="0" rIns="0" bIns="0">
              <a:spAutoFit/>
            </a:bodyPr>
            <a:lstStyle/>
            <a:p>
              <a:r>
                <a:rPr lang="en-US" sz="1100" b="1"/>
                <a:t>6,000,000</a:t>
              </a:r>
              <a:endParaRPr lang="en-US" b="1"/>
            </a:p>
          </p:txBody>
        </p:sp>
        <p:sp>
          <p:nvSpPr>
            <p:cNvPr id="14374" name="Rectangle 36"/>
            <p:cNvSpPr>
              <a:spLocks noChangeArrowheads="1"/>
            </p:cNvSpPr>
            <p:nvPr/>
          </p:nvSpPr>
          <p:spPr bwMode="auto">
            <a:xfrm>
              <a:off x="357188" y="3519488"/>
              <a:ext cx="626775" cy="169277"/>
            </a:xfrm>
            <a:prstGeom prst="rect">
              <a:avLst/>
            </a:prstGeom>
            <a:noFill/>
            <a:ln w="9525">
              <a:noFill/>
              <a:miter lim="800000"/>
              <a:headEnd/>
              <a:tailEnd/>
            </a:ln>
          </p:spPr>
          <p:txBody>
            <a:bodyPr wrap="none" lIns="0" tIns="0" rIns="0" bIns="0">
              <a:spAutoFit/>
            </a:bodyPr>
            <a:lstStyle/>
            <a:p>
              <a:r>
                <a:rPr lang="en-US" sz="1100" b="1"/>
                <a:t>7,000,000</a:t>
              </a:r>
              <a:endParaRPr lang="en-US" b="1"/>
            </a:p>
          </p:txBody>
        </p:sp>
        <p:sp>
          <p:nvSpPr>
            <p:cNvPr id="14375" name="Rectangle 37"/>
            <p:cNvSpPr>
              <a:spLocks noChangeArrowheads="1"/>
            </p:cNvSpPr>
            <p:nvPr/>
          </p:nvSpPr>
          <p:spPr bwMode="auto">
            <a:xfrm>
              <a:off x="357188" y="3157538"/>
              <a:ext cx="626775" cy="169277"/>
            </a:xfrm>
            <a:prstGeom prst="rect">
              <a:avLst/>
            </a:prstGeom>
            <a:noFill/>
            <a:ln w="9525">
              <a:noFill/>
              <a:miter lim="800000"/>
              <a:headEnd/>
              <a:tailEnd/>
            </a:ln>
          </p:spPr>
          <p:txBody>
            <a:bodyPr wrap="none" lIns="0" tIns="0" rIns="0" bIns="0">
              <a:spAutoFit/>
            </a:bodyPr>
            <a:lstStyle/>
            <a:p>
              <a:r>
                <a:rPr lang="en-US" sz="1100" b="1"/>
                <a:t>8,000,000</a:t>
              </a:r>
              <a:endParaRPr lang="en-US" b="1"/>
            </a:p>
          </p:txBody>
        </p:sp>
        <p:sp>
          <p:nvSpPr>
            <p:cNvPr id="14376" name="Rectangle 38"/>
            <p:cNvSpPr>
              <a:spLocks noChangeArrowheads="1"/>
            </p:cNvSpPr>
            <p:nvPr/>
          </p:nvSpPr>
          <p:spPr bwMode="auto">
            <a:xfrm>
              <a:off x="357188" y="2795588"/>
              <a:ext cx="626775" cy="169277"/>
            </a:xfrm>
            <a:prstGeom prst="rect">
              <a:avLst/>
            </a:prstGeom>
            <a:noFill/>
            <a:ln w="9525">
              <a:noFill/>
              <a:miter lim="800000"/>
              <a:headEnd/>
              <a:tailEnd/>
            </a:ln>
          </p:spPr>
          <p:txBody>
            <a:bodyPr wrap="none" lIns="0" tIns="0" rIns="0" bIns="0">
              <a:spAutoFit/>
            </a:bodyPr>
            <a:lstStyle/>
            <a:p>
              <a:r>
                <a:rPr lang="en-US" sz="1100" b="1" dirty="0"/>
                <a:t>9,000,000</a:t>
              </a:r>
              <a:endParaRPr lang="en-US" b="1" dirty="0"/>
            </a:p>
          </p:txBody>
        </p:sp>
        <p:sp>
          <p:nvSpPr>
            <p:cNvPr id="14377" name="TextBox 76"/>
            <p:cNvSpPr txBox="1">
              <a:spLocks noChangeArrowheads="1"/>
            </p:cNvSpPr>
            <p:nvPr/>
          </p:nvSpPr>
          <p:spPr bwMode="auto">
            <a:xfrm rot="-5400000">
              <a:off x="-720000" y="4158000"/>
              <a:ext cx="1837298" cy="307777"/>
            </a:xfrm>
            <a:prstGeom prst="rect">
              <a:avLst/>
            </a:prstGeom>
            <a:noFill/>
            <a:ln w="9525">
              <a:noFill/>
              <a:miter lim="800000"/>
              <a:headEnd/>
              <a:tailEnd/>
            </a:ln>
          </p:spPr>
          <p:txBody>
            <a:bodyPr wrap="none">
              <a:spAutoFit/>
            </a:bodyPr>
            <a:lstStyle/>
            <a:p>
              <a:r>
                <a:rPr lang="en-US" sz="1400" b="1"/>
                <a:t>ANIMAL NUMBERS</a:t>
              </a:r>
            </a:p>
          </p:txBody>
        </p:sp>
      </p:grpSp>
      <p:sp>
        <p:nvSpPr>
          <p:cNvPr id="14353" name="TextBox 79"/>
          <p:cNvSpPr txBox="1">
            <a:spLocks noChangeArrowheads="1"/>
          </p:cNvSpPr>
          <p:nvPr/>
        </p:nvSpPr>
        <p:spPr bwMode="auto">
          <a:xfrm>
            <a:off x="4419600" y="3962400"/>
            <a:ext cx="4368879" cy="307777"/>
          </a:xfrm>
          <a:prstGeom prst="rect">
            <a:avLst/>
          </a:prstGeom>
          <a:noFill/>
          <a:ln w="9525">
            <a:noFill/>
            <a:miter lim="800000"/>
            <a:headEnd/>
            <a:tailEnd/>
          </a:ln>
        </p:spPr>
        <p:txBody>
          <a:bodyPr wrap="none">
            <a:spAutoFit/>
          </a:bodyPr>
          <a:lstStyle/>
          <a:p>
            <a:r>
              <a:rPr lang="en-US" sz="1400" b="1" dirty="0">
                <a:solidFill>
                  <a:srgbClr val="FFFFFF"/>
                </a:solidFill>
              </a:rPr>
              <a:t>Figure 1: Wildlife numbers from about </a:t>
            </a:r>
            <a:r>
              <a:rPr lang="en-US" sz="1400" b="1" dirty="0" smtClean="0">
                <a:solidFill>
                  <a:srgbClr val="FFFFFF"/>
                </a:solidFill>
              </a:rPr>
              <a:t>1800 </a:t>
            </a:r>
            <a:r>
              <a:rPr lang="en-US" sz="1400" b="1" dirty="0">
                <a:solidFill>
                  <a:srgbClr val="FFFFFF"/>
                </a:solidFill>
              </a:rPr>
              <a:t>to 2015</a:t>
            </a:r>
          </a:p>
        </p:txBody>
      </p:sp>
      <p:sp>
        <p:nvSpPr>
          <p:cNvPr id="83" name="TextBox 82"/>
          <p:cNvSpPr txBox="1">
            <a:spLocks noChangeArrowheads="1"/>
          </p:cNvSpPr>
          <p:nvPr/>
        </p:nvSpPr>
        <p:spPr bwMode="auto">
          <a:xfrm>
            <a:off x="126000" y="1260000"/>
            <a:ext cx="4191000" cy="923330"/>
          </a:xfrm>
          <a:prstGeom prst="rect">
            <a:avLst/>
          </a:prstGeom>
          <a:noFill/>
          <a:ln w="9525">
            <a:noFill/>
            <a:miter lim="800000"/>
            <a:headEnd/>
            <a:tailEnd/>
          </a:ln>
        </p:spPr>
        <p:txBody>
          <a:bodyPr>
            <a:spAutoFit/>
          </a:bodyPr>
          <a:lstStyle/>
          <a:p>
            <a:pPr>
              <a:spcAft>
                <a:spcPts val="600"/>
              </a:spcAft>
            </a:pPr>
            <a:r>
              <a:rPr lang="en-US" dirty="0">
                <a:solidFill>
                  <a:srgbClr val="FFFF66"/>
                </a:solidFill>
              </a:rPr>
              <a:t>            In response to wildlife decline and growing dissatisfaction, a new approach was introduced.</a:t>
            </a:r>
          </a:p>
        </p:txBody>
      </p:sp>
      <p:sp>
        <p:nvSpPr>
          <p:cNvPr id="84" name="TextBox 83"/>
          <p:cNvSpPr txBox="1">
            <a:spLocks noChangeArrowheads="1"/>
          </p:cNvSpPr>
          <p:nvPr/>
        </p:nvSpPr>
        <p:spPr bwMode="auto">
          <a:xfrm>
            <a:off x="126000" y="4267200"/>
            <a:ext cx="8839200" cy="646331"/>
          </a:xfrm>
          <a:prstGeom prst="rect">
            <a:avLst/>
          </a:prstGeom>
          <a:noFill/>
          <a:ln w="9525">
            <a:noFill/>
            <a:miter lim="800000"/>
            <a:headEnd/>
            <a:tailEnd/>
          </a:ln>
        </p:spPr>
        <p:txBody>
          <a:bodyPr>
            <a:spAutoFit/>
          </a:bodyPr>
          <a:lstStyle/>
          <a:p>
            <a:r>
              <a:rPr lang="en-US" dirty="0">
                <a:solidFill>
                  <a:srgbClr val="FFFF66"/>
                </a:solidFill>
              </a:rPr>
              <a:t>Wildlife could be used to support a multi-faceted business model, including trophy hunting, meat production, live sale of surplus animals and tourism.  </a:t>
            </a:r>
            <a:endParaRPr lang="en-US" b="1" dirty="0">
              <a:solidFill>
                <a:srgbClr val="FFFF66"/>
              </a:solidFill>
            </a:endParaRPr>
          </a:p>
        </p:txBody>
      </p:sp>
      <p:sp>
        <p:nvSpPr>
          <p:cNvPr id="59" name="TextBox 58"/>
          <p:cNvSpPr txBox="1">
            <a:spLocks noChangeArrowheads="1"/>
          </p:cNvSpPr>
          <p:nvPr/>
        </p:nvSpPr>
        <p:spPr bwMode="auto">
          <a:xfrm>
            <a:off x="126000" y="152400"/>
            <a:ext cx="4191000" cy="646331"/>
          </a:xfrm>
          <a:prstGeom prst="rect">
            <a:avLst/>
          </a:prstGeom>
          <a:noFill/>
          <a:ln w="9525">
            <a:noFill/>
            <a:miter lim="800000"/>
            <a:headEnd/>
            <a:tailEnd/>
          </a:ln>
          <a:effectLst/>
        </p:spPr>
        <p:txBody>
          <a:bodyPr>
            <a:spAutoFit/>
          </a:bodyPr>
          <a:lstStyle/>
          <a:p>
            <a:pPr>
              <a:spcAft>
                <a:spcPts val="0"/>
              </a:spcAft>
            </a:pPr>
            <a:r>
              <a:rPr lang="en-US" dirty="0" smtClean="0">
                <a:solidFill>
                  <a:srgbClr val="FFFF66"/>
                </a:solidFill>
              </a:rPr>
              <a:t>Up to 1960 wildlife </a:t>
            </a:r>
            <a:r>
              <a:rPr lang="en-US" dirty="0">
                <a:solidFill>
                  <a:srgbClr val="FFFF66"/>
                </a:solidFill>
              </a:rPr>
              <a:t>was “owned” </a:t>
            </a:r>
            <a:r>
              <a:rPr lang="en-US" dirty="0" smtClean="0">
                <a:solidFill>
                  <a:srgbClr val="FFFF66"/>
                </a:solidFill>
              </a:rPr>
              <a:t>by </a:t>
            </a:r>
            <a:r>
              <a:rPr lang="en-US" dirty="0">
                <a:solidFill>
                  <a:srgbClr val="FFFF66"/>
                </a:solidFill>
              </a:rPr>
              <a:t>the State.  </a:t>
            </a:r>
          </a:p>
        </p:txBody>
      </p:sp>
      <p:sp>
        <p:nvSpPr>
          <p:cNvPr id="60" name="TextBox 59"/>
          <p:cNvSpPr txBox="1">
            <a:spLocks noChangeArrowheads="1"/>
          </p:cNvSpPr>
          <p:nvPr/>
        </p:nvSpPr>
        <p:spPr bwMode="auto">
          <a:xfrm>
            <a:off x="126000" y="432000"/>
            <a:ext cx="4191000" cy="3416320"/>
          </a:xfrm>
          <a:prstGeom prst="rect">
            <a:avLst/>
          </a:prstGeom>
          <a:noFill/>
          <a:ln w="9525">
            <a:noFill/>
            <a:miter lim="800000"/>
            <a:headEnd/>
            <a:tailEnd/>
          </a:ln>
        </p:spPr>
        <p:txBody>
          <a:bodyPr>
            <a:spAutoFit/>
          </a:bodyPr>
          <a:lstStyle/>
          <a:p>
            <a:pPr>
              <a:spcAft>
                <a:spcPts val="0"/>
              </a:spcAft>
            </a:pPr>
            <a:r>
              <a:rPr lang="en-US" dirty="0">
                <a:solidFill>
                  <a:srgbClr val="FFFF66"/>
                </a:solidFill>
              </a:rPr>
              <a:t>        </a:t>
            </a:r>
            <a:r>
              <a:rPr lang="en-US" dirty="0" smtClean="0">
                <a:solidFill>
                  <a:srgbClr val="FFFF66"/>
                </a:solidFill>
              </a:rPr>
              <a:t>         Landholders </a:t>
            </a:r>
            <a:r>
              <a:rPr lang="en-US" dirty="0">
                <a:solidFill>
                  <a:srgbClr val="FFFF66"/>
                </a:solidFill>
              </a:rPr>
              <a:t>were expected to support wildlife on their land, but had no rights to use it </a:t>
            </a:r>
            <a:r>
              <a:rPr lang="en-US" dirty="0" smtClean="0">
                <a:solidFill>
                  <a:srgbClr val="FFFF66"/>
                </a:solidFill>
              </a:rPr>
              <a:t>or benefit </a:t>
            </a:r>
            <a:r>
              <a:rPr lang="en-US" dirty="0">
                <a:solidFill>
                  <a:srgbClr val="FFFF66"/>
                </a:solidFill>
              </a:rPr>
              <a:t>from it</a:t>
            </a:r>
            <a:r>
              <a:rPr lang="en-US" dirty="0" smtClean="0">
                <a:solidFill>
                  <a:srgbClr val="FFFF66"/>
                </a:solidFill>
              </a:rPr>
              <a:t>.    </a:t>
            </a:r>
          </a:p>
          <a:p>
            <a:pPr>
              <a:spcAft>
                <a:spcPts val="0"/>
              </a:spcAft>
            </a:pPr>
            <a:endParaRPr lang="en-US" dirty="0">
              <a:solidFill>
                <a:srgbClr val="FFFF66"/>
              </a:solidFill>
            </a:endParaRPr>
          </a:p>
          <a:p>
            <a:pPr>
              <a:spcAft>
                <a:spcPts val="0"/>
              </a:spcAft>
            </a:pPr>
            <a:endParaRPr lang="en-US" dirty="0" smtClean="0">
              <a:solidFill>
                <a:srgbClr val="FFFF66"/>
              </a:solidFill>
            </a:endParaRPr>
          </a:p>
          <a:p>
            <a:pPr>
              <a:spcAft>
                <a:spcPts val="0"/>
              </a:spcAft>
            </a:pPr>
            <a:endParaRPr lang="en-US" dirty="0">
              <a:solidFill>
                <a:srgbClr val="FFFF66"/>
              </a:solidFill>
            </a:endParaRPr>
          </a:p>
          <a:p>
            <a:pPr>
              <a:spcAft>
                <a:spcPts val="0"/>
              </a:spcAft>
            </a:pPr>
            <a:endParaRPr lang="en-US" dirty="0" smtClean="0">
              <a:solidFill>
                <a:srgbClr val="FFFF66"/>
              </a:solidFill>
            </a:endParaRPr>
          </a:p>
          <a:p>
            <a:pPr>
              <a:spcAft>
                <a:spcPts val="0"/>
              </a:spcAft>
            </a:pPr>
            <a:endParaRPr lang="en-US" dirty="0">
              <a:solidFill>
                <a:srgbClr val="FFFF66"/>
              </a:solidFill>
            </a:endParaRPr>
          </a:p>
          <a:p>
            <a:pPr>
              <a:spcAft>
                <a:spcPts val="0"/>
              </a:spcAft>
            </a:pPr>
            <a:endParaRPr lang="en-US" dirty="0" smtClean="0">
              <a:solidFill>
                <a:srgbClr val="FFFF66"/>
              </a:solidFill>
            </a:endParaRPr>
          </a:p>
          <a:p>
            <a:pPr>
              <a:spcAft>
                <a:spcPts val="0"/>
              </a:spcAft>
            </a:pPr>
            <a:r>
              <a:rPr lang="en-US" dirty="0" smtClean="0">
                <a:solidFill>
                  <a:srgbClr val="FFFF66"/>
                </a:solidFill>
              </a:rPr>
              <a:t>  </a:t>
            </a:r>
          </a:p>
          <a:p>
            <a:pPr>
              <a:spcAft>
                <a:spcPts val="0"/>
              </a:spcAft>
            </a:pPr>
            <a:endParaRPr lang="en-US" dirty="0">
              <a:solidFill>
                <a:srgbClr val="FFFF66"/>
              </a:solidFill>
            </a:endParaRPr>
          </a:p>
        </p:txBody>
      </p:sp>
      <p:sp>
        <p:nvSpPr>
          <p:cNvPr id="61" name="TextBox 60"/>
          <p:cNvSpPr txBox="1">
            <a:spLocks noChangeArrowheads="1"/>
          </p:cNvSpPr>
          <p:nvPr/>
        </p:nvSpPr>
        <p:spPr bwMode="auto">
          <a:xfrm>
            <a:off x="126000" y="1800000"/>
            <a:ext cx="4191000" cy="1200329"/>
          </a:xfrm>
          <a:prstGeom prst="rect">
            <a:avLst/>
          </a:prstGeom>
          <a:noFill/>
          <a:ln w="9525">
            <a:noFill/>
            <a:miter lim="800000"/>
            <a:headEnd/>
            <a:tailEnd/>
          </a:ln>
        </p:spPr>
        <p:txBody>
          <a:bodyPr>
            <a:spAutoFit/>
          </a:bodyPr>
          <a:lstStyle/>
          <a:p>
            <a:pPr>
              <a:spcAft>
                <a:spcPts val="600"/>
              </a:spcAft>
            </a:pPr>
            <a:r>
              <a:rPr lang="en-US" dirty="0">
                <a:solidFill>
                  <a:srgbClr val="FFFF66"/>
                </a:solidFill>
              </a:rPr>
              <a:t>                                           </a:t>
            </a:r>
            <a:r>
              <a:rPr lang="en-US" dirty="0" smtClean="0">
                <a:solidFill>
                  <a:srgbClr val="FFFF66"/>
                </a:solidFill>
              </a:rPr>
              <a:t>    In </a:t>
            </a:r>
            <a:r>
              <a:rPr lang="en-US" dirty="0">
                <a:solidFill>
                  <a:srgbClr val="FFFF66"/>
                </a:solidFill>
              </a:rPr>
              <a:t>the 1960s and 1990s, conditional rights over the use of wildlife were devolved to private and communal farmers.</a:t>
            </a:r>
          </a:p>
        </p:txBody>
      </p:sp>
      <p:sp>
        <p:nvSpPr>
          <p:cNvPr id="62" name="TextBox 61"/>
          <p:cNvSpPr txBox="1">
            <a:spLocks noChangeArrowheads="1"/>
          </p:cNvSpPr>
          <p:nvPr/>
        </p:nvSpPr>
        <p:spPr bwMode="auto">
          <a:xfrm>
            <a:off x="126000" y="2628000"/>
            <a:ext cx="4191000" cy="923330"/>
          </a:xfrm>
          <a:prstGeom prst="rect">
            <a:avLst/>
          </a:prstGeom>
          <a:noFill/>
          <a:ln w="9525">
            <a:noFill/>
            <a:miter lim="800000"/>
            <a:headEnd/>
            <a:tailEnd/>
          </a:ln>
        </p:spPr>
        <p:txBody>
          <a:bodyPr>
            <a:spAutoFit/>
          </a:bodyPr>
          <a:lstStyle/>
          <a:p>
            <a:pPr>
              <a:spcAft>
                <a:spcPts val="600"/>
              </a:spcAft>
            </a:pPr>
            <a:r>
              <a:rPr lang="en-US" dirty="0">
                <a:solidFill>
                  <a:srgbClr val="FFFF66"/>
                </a:solidFill>
              </a:rPr>
              <a:t>                                       </a:t>
            </a:r>
            <a:r>
              <a:rPr lang="en-US" dirty="0" smtClean="0">
                <a:solidFill>
                  <a:srgbClr val="FFFF66"/>
                </a:solidFill>
              </a:rPr>
              <a:t>                 The </a:t>
            </a:r>
            <a:r>
              <a:rPr lang="en-US" dirty="0">
                <a:solidFill>
                  <a:srgbClr val="FFFF66"/>
                </a:solidFill>
              </a:rPr>
              <a:t>laws gave the same rights to farmers in both land tenure systems. </a:t>
            </a:r>
          </a:p>
        </p:txBody>
      </p:sp>
      <p:sp>
        <p:nvSpPr>
          <p:cNvPr id="63" name="TextBox 62"/>
          <p:cNvSpPr txBox="1">
            <a:spLocks noChangeArrowheads="1"/>
          </p:cNvSpPr>
          <p:nvPr/>
        </p:nvSpPr>
        <p:spPr bwMode="auto">
          <a:xfrm>
            <a:off x="126000" y="3168000"/>
            <a:ext cx="4191000" cy="646331"/>
          </a:xfrm>
          <a:prstGeom prst="rect">
            <a:avLst/>
          </a:prstGeom>
          <a:noFill/>
          <a:ln w="9525">
            <a:noFill/>
            <a:miter lim="800000"/>
            <a:headEnd/>
            <a:tailEnd/>
          </a:ln>
        </p:spPr>
        <p:txBody>
          <a:bodyPr>
            <a:spAutoFit/>
          </a:bodyPr>
          <a:lstStyle/>
          <a:p>
            <a:pPr>
              <a:spcAft>
                <a:spcPts val="600"/>
              </a:spcAft>
            </a:pPr>
            <a:r>
              <a:rPr lang="en-US" dirty="0">
                <a:solidFill>
                  <a:srgbClr val="FFFF66"/>
                </a:solidFill>
              </a:rPr>
              <a:t>                          </a:t>
            </a:r>
            <a:r>
              <a:rPr lang="en-US" dirty="0" smtClean="0">
                <a:solidFill>
                  <a:srgbClr val="FFFF66"/>
                </a:solidFill>
              </a:rPr>
              <a:t>                    This </a:t>
            </a:r>
            <a:r>
              <a:rPr lang="en-US" dirty="0">
                <a:solidFill>
                  <a:srgbClr val="FFFF66"/>
                </a:solidFill>
              </a:rPr>
              <a:t>policy shift led to a radical change in attitude.  </a:t>
            </a:r>
          </a:p>
        </p:txBody>
      </p:sp>
      <p:sp>
        <p:nvSpPr>
          <p:cNvPr id="64" name="TextBox 63"/>
          <p:cNvSpPr txBox="1"/>
          <p:nvPr/>
        </p:nvSpPr>
        <p:spPr bwMode="auto">
          <a:xfrm>
            <a:off x="609600" y="3810000"/>
            <a:ext cx="3209084" cy="369332"/>
          </a:xfrm>
          <a:prstGeom prst="rect">
            <a:avLst/>
          </a:prstGeom>
          <a:noFill/>
          <a:ln w="9525">
            <a:noFill/>
            <a:miter lim="800000"/>
            <a:headEnd/>
            <a:tailEnd/>
          </a:ln>
        </p:spPr>
        <p:txBody>
          <a:bodyPr wrap="none" rtlCol="0">
            <a:spAutoFit/>
          </a:bodyPr>
          <a:lstStyle/>
          <a:p>
            <a:pPr algn="ctr">
              <a:spcAft>
                <a:spcPts val="600"/>
              </a:spcAft>
            </a:pPr>
            <a:r>
              <a:rPr lang="en-US" b="1" dirty="0">
                <a:solidFill>
                  <a:srgbClr val="FFFF00"/>
                </a:solidFill>
              </a:rPr>
              <a:t>Wildlife suddenly had value</a:t>
            </a:r>
            <a:endParaRPr lang="en-US" dirty="0">
              <a:solidFill>
                <a:srgbClr val="FFFF00"/>
              </a:solidFill>
            </a:endParaRPr>
          </a:p>
        </p:txBody>
      </p:sp>
      <p:sp>
        <p:nvSpPr>
          <p:cNvPr id="65" name="TextBox 64"/>
          <p:cNvSpPr txBox="1">
            <a:spLocks noChangeArrowheads="1"/>
          </p:cNvSpPr>
          <p:nvPr/>
        </p:nvSpPr>
        <p:spPr bwMode="auto">
          <a:xfrm>
            <a:off x="126000" y="4536000"/>
            <a:ext cx="8839200" cy="646331"/>
          </a:xfrm>
          <a:prstGeom prst="rect">
            <a:avLst/>
          </a:prstGeom>
          <a:noFill/>
          <a:ln w="9525">
            <a:noFill/>
            <a:miter lim="800000"/>
            <a:headEnd/>
            <a:tailEnd/>
          </a:ln>
        </p:spPr>
        <p:txBody>
          <a:bodyPr>
            <a:spAutoFit/>
          </a:bodyPr>
          <a:lstStyle/>
          <a:p>
            <a:r>
              <a:rPr lang="en-US" dirty="0">
                <a:solidFill>
                  <a:srgbClr val="FFFF66"/>
                </a:solidFill>
              </a:rPr>
              <a:t>                                                                                                           </a:t>
            </a:r>
            <a:r>
              <a:rPr lang="en-US" dirty="0" smtClean="0">
                <a:solidFill>
                  <a:srgbClr val="FFFF66"/>
                </a:solidFill>
              </a:rPr>
              <a:t>             It could </a:t>
            </a:r>
            <a:r>
              <a:rPr lang="en-US" dirty="0">
                <a:solidFill>
                  <a:srgbClr val="FFFF66"/>
                </a:solidFill>
              </a:rPr>
              <a:t>be part of a conventional livestock farming operation, or be a dedicated business on its own.  </a:t>
            </a:r>
            <a:endParaRPr lang="en-US" b="1" dirty="0">
              <a:solidFill>
                <a:srgbClr val="FFFF66"/>
              </a:solidFill>
            </a:endParaRPr>
          </a:p>
        </p:txBody>
      </p:sp>
      <p:sp>
        <p:nvSpPr>
          <p:cNvPr id="66" name="TextBox 65"/>
          <p:cNvSpPr txBox="1">
            <a:spLocks noChangeArrowheads="1"/>
          </p:cNvSpPr>
          <p:nvPr/>
        </p:nvSpPr>
        <p:spPr bwMode="auto">
          <a:xfrm>
            <a:off x="126000" y="4824000"/>
            <a:ext cx="8839200" cy="923330"/>
          </a:xfrm>
          <a:prstGeom prst="rect">
            <a:avLst/>
          </a:prstGeom>
          <a:noFill/>
          <a:ln w="9525">
            <a:noFill/>
            <a:miter lim="800000"/>
            <a:headEnd/>
            <a:tailEnd/>
          </a:ln>
        </p:spPr>
        <p:txBody>
          <a:bodyPr>
            <a:spAutoFit/>
          </a:bodyPr>
          <a:lstStyle/>
          <a:p>
            <a:r>
              <a:rPr lang="en-US" dirty="0">
                <a:solidFill>
                  <a:srgbClr val="FFFF66"/>
                </a:solidFill>
              </a:rPr>
              <a:t>                                                                                                                                    </a:t>
            </a:r>
            <a:r>
              <a:rPr lang="en-US" dirty="0" smtClean="0">
                <a:solidFill>
                  <a:srgbClr val="FFFF66"/>
                </a:solidFill>
              </a:rPr>
              <a:t>                  As </a:t>
            </a:r>
            <a:r>
              <a:rPr lang="en-US" dirty="0">
                <a:solidFill>
                  <a:srgbClr val="FFFF66"/>
                </a:solidFill>
              </a:rPr>
              <a:t>the sector developed, farmers discovered that they could do better from wildlife than from domestic stock.</a:t>
            </a:r>
            <a:endParaRPr lang="en-US" b="1" dirty="0">
              <a:solidFill>
                <a:srgbClr val="FFFF66"/>
              </a:solidFill>
            </a:endParaRPr>
          </a:p>
        </p:txBody>
      </p:sp>
      <p:sp>
        <p:nvSpPr>
          <p:cNvPr id="67" name="TextBox 66"/>
          <p:cNvSpPr txBox="1">
            <a:spLocks noChangeArrowheads="1"/>
          </p:cNvSpPr>
          <p:nvPr/>
        </p:nvSpPr>
        <p:spPr bwMode="auto">
          <a:xfrm>
            <a:off x="126000" y="5364000"/>
            <a:ext cx="8839200" cy="646331"/>
          </a:xfrm>
          <a:prstGeom prst="rect">
            <a:avLst/>
          </a:prstGeom>
          <a:noFill/>
          <a:ln w="9525">
            <a:noFill/>
            <a:miter lim="800000"/>
            <a:headEnd/>
            <a:tailEnd/>
          </a:ln>
        </p:spPr>
        <p:txBody>
          <a:bodyPr>
            <a:spAutoFit/>
          </a:bodyPr>
          <a:lstStyle/>
          <a:p>
            <a:r>
              <a:rPr lang="en-US" dirty="0">
                <a:solidFill>
                  <a:srgbClr val="FFFF66"/>
                </a:solidFill>
              </a:rPr>
              <a:t>                                   </a:t>
            </a:r>
            <a:r>
              <a:rPr lang="en-US" dirty="0" smtClean="0">
                <a:solidFill>
                  <a:srgbClr val="FFFF66"/>
                </a:solidFill>
              </a:rPr>
              <a:t>            Livestock </a:t>
            </a:r>
            <a:r>
              <a:rPr lang="en-US" dirty="0">
                <a:solidFill>
                  <a:srgbClr val="FFFF66"/>
                </a:solidFill>
              </a:rPr>
              <a:t>numbers declined on freehold farmland while wildlife numbers increased.</a:t>
            </a:r>
          </a:p>
        </p:txBody>
      </p:sp>
      <p:sp>
        <p:nvSpPr>
          <p:cNvPr id="68" name="TextBox 67"/>
          <p:cNvSpPr txBox="1"/>
          <p:nvPr/>
        </p:nvSpPr>
        <p:spPr bwMode="auto">
          <a:xfrm>
            <a:off x="152400" y="6019800"/>
            <a:ext cx="8865600" cy="646331"/>
          </a:xfrm>
          <a:prstGeom prst="rect">
            <a:avLst/>
          </a:prstGeom>
          <a:noFill/>
          <a:ln w="9525">
            <a:noFill/>
            <a:miter lim="800000"/>
            <a:headEnd/>
            <a:tailEnd/>
          </a:ln>
        </p:spPr>
        <p:txBody>
          <a:bodyPr wrap="square" rtlCol="0">
            <a:spAutoFit/>
          </a:bodyPr>
          <a:lstStyle/>
          <a:p>
            <a:pPr algn="ctr">
              <a:spcAft>
                <a:spcPts val="600"/>
              </a:spcAft>
            </a:pPr>
            <a:r>
              <a:rPr lang="en-US" dirty="0">
                <a:solidFill>
                  <a:srgbClr val="FFFF00"/>
                </a:solidFill>
              </a:rPr>
              <a:t> </a:t>
            </a:r>
            <a:r>
              <a:rPr lang="en-US" b="1" dirty="0">
                <a:solidFill>
                  <a:srgbClr val="FFFF00"/>
                </a:solidFill>
              </a:rPr>
              <a:t>Today there is more wildlife in Namibia than at any time in the past 150 years with latest estimates putting the national wildlife herd at over 3 million animals</a:t>
            </a:r>
            <a:endParaRPr lang="en-US" dirty="0">
              <a:solidFill>
                <a:srgbClr val="FFFF00"/>
              </a:solidFill>
            </a:endParaRPr>
          </a:p>
        </p:txBody>
      </p:sp>
      <p:sp>
        <p:nvSpPr>
          <p:cNvPr id="69" name="Down Arrow 68"/>
          <p:cNvSpPr/>
          <p:nvPr/>
        </p:nvSpPr>
        <p:spPr>
          <a:xfrm flipV="1">
            <a:off x="8382000" y="2971800"/>
            <a:ext cx="304800" cy="97313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76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4353"/>
                                        </p:tgtEl>
                                        <p:attrNameLst>
                                          <p:attrName>style.visibility</p:attrName>
                                        </p:attrNameLst>
                                      </p:cBhvr>
                                      <p:to>
                                        <p:strVal val="visible"/>
                                      </p:to>
                                    </p:set>
                                    <p:anim calcmode="lin" valueType="num">
                                      <p:cBhvr additive="base">
                                        <p:cTn id="7" dur="2000" fill="hold"/>
                                        <p:tgtEl>
                                          <p:spTgt spid="14353"/>
                                        </p:tgtEl>
                                        <p:attrNameLst>
                                          <p:attrName>ppt_x</p:attrName>
                                        </p:attrNameLst>
                                      </p:cBhvr>
                                      <p:tavLst>
                                        <p:tav tm="0">
                                          <p:val>
                                            <p:strVal val="1+#ppt_w/2"/>
                                          </p:val>
                                        </p:tav>
                                        <p:tav tm="100000">
                                          <p:val>
                                            <p:strVal val="#ppt_x"/>
                                          </p:val>
                                        </p:tav>
                                      </p:tavLst>
                                    </p:anim>
                                    <p:anim calcmode="lin" valueType="num">
                                      <p:cBhvr additive="base">
                                        <p:cTn id="8" dur="2000" fill="hold"/>
                                        <p:tgtEl>
                                          <p:spTgt spid="14353"/>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2" presetClass="entr" presetSubtype="8"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par>
                                <p:cTn id="13" presetID="22" presetClass="entr" presetSubtype="8"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par>
                          <p:cTn id="16" fill="hold">
                            <p:stCondLst>
                              <p:cond delay="5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000"/>
                                        <p:tgtEl>
                                          <p:spTgt spid="4"/>
                                        </p:tgtEl>
                                      </p:cBhvr>
                                    </p:animEffect>
                                  </p:childTnLst>
                                </p:cTn>
                              </p:par>
                            </p:childTnLst>
                          </p:cTn>
                        </p:par>
                        <p:par>
                          <p:cTn id="20" fill="hold">
                            <p:stCondLst>
                              <p:cond delay="7000"/>
                            </p:stCondLst>
                            <p:childTnLst>
                              <p:par>
                                <p:cTn id="21" presetID="1" presetClass="entr" presetSubtype="0" fill="hold" grpId="0" nodeType="afterEffect">
                                  <p:stCondLst>
                                    <p:cond delay="1000"/>
                                  </p:stCondLst>
                                  <p:childTnLst>
                                    <p:set>
                                      <p:cBhvr>
                                        <p:cTn id="22" dur="1" fill="hold">
                                          <p:stCondLst>
                                            <p:cond delay="0"/>
                                          </p:stCondLst>
                                        </p:cTn>
                                        <p:tgtEl>
                                          <p:spTgt spid="14343"/>
                                        </p:tgtEl>
                                        <p:attrNameLst>
                                          <p:attrName>style.visibility</p:attrName>
                                        </p:attrNameLst>
                                      </p:cBhvr>
                                      <p:to>
                                        <p:strVal val="visible"/>
                                      </p:to>
                                    </p:set>
                                  </p:childTnLst>
                                </p:cTn>
                              </p:par>
                            </p:childTnLst>
                          </p:cTn>
                        </p:par>
                        <p:par>
                          <p:cTn id="23" fill="hold">
                            <p:stCondLst>
                              <p:cond delay="8000"/>
                            </p:stCondLst>
                            <p:childTnLst>
                              <p:par>
                                <p:cTn id="24" presetID="22" presetClass="entr" presetSubtype="1" fill="hold" grpId="0" nodeType="afterEffect">
                                  <p:stCondLst>
                                    <p:cond delay="0"/>
                                  </p:stCondLst>
                                  <p:childTnLst>
                                    <p:set>
                                      <p:cBhvr>
                                        <p:cTn id="25" dur="1" fill="hold">
                                          <p:stCondLst>
                                            <p:cond delay="0"/>
                                          </p:stCondLst>
                                        </p:cTn>
                                        <p:tgtEl>
                                          <p:spTgt spid="14350"/>
                                        </p:tgtEl>
                                        <p:attrNameLst>
                                          <p:attrName>style.visibility</p:attrName>
                                        </p:attrNameLst>
                                      </p:cBhvr>
                                      <p:to>
                                        <p:strVal val="visible"/>
                                      </p:to>
                                    </p:set>
                                    <p:animEffect transition="in" filter="wipe(up)">
                                      <p:cBhvr>
                                        <p:cTn id="26" dur="3000"/>
                                        <p:tgtEl>
                                          <p:spTgt spid="14350"/>
                                        </p:tgtEl>
                                      </p:cBhvr>
                                    </p:animEffect>
                                  </p:childTnLst>
                                </p:cTn>
                              </p:par>
                            </p:childTnLst>
                          </p:cTn>
                        </p:par>
                        <p:par>
                          <p:cTn id="27" fill="hold">
                            <p:stCondLst>
                              <p:cond delay="11000"/>
                            </p:stCondLst>
                            <p:childTnLst>
                              <p:par>
                                <p:cTn id="28" presetID="1" presetClass="entr" presetSubtype="0" fill="hold" grpId="0" nodeType="afterEffect">
                                  <p:stCondLst>
                                    <p:cond delay="0"/>
                                  </p:stCondLst>
                                  <p:childTnLst>
                                    <p:set>
                                      <p:cBhvr>
                                        <p:cTn id="29" dur="1" fill="hold">
                                          <p:stCondLst>
                                            <p:cond delay="0"/>
                                          </p:stCondLst>
                                        </p:cTn>
                                        <p:tgtEl>
                                          <p:spTgt spid="14345"/>
                                        </p:tgtEl>
                                        <p:attrNameLst>
                                          <p:attrName>style.visibility</p:attrName>
                                        </p:attrNameLst>
                                      </p:cBhvr>
                                      <p:to>
                                        <p:strVal val="visible"/>
                                      </p:to>
                                    </p:set>
                                  </p:childTnLst>
                                </p:cTn>
                              </p:par>
                            </p:childTnLst>
                          </p:cTn>
                        </p:par>
                        <p:par>
                          <p:cTn id="30" fill="hold">
                            <p:stCondLst>
                              <p:cond delay="11000"/>
                            </p:stCondLst>
                            <p:childTnLst>
                              <p:par>
                                <p:cTn id="31" presetID="22" presetClass="entr" presetSubtype="1" fill="hold" grpId="0" nodeType="afterEffect">
                                  <p:stCondLst>
                                    <p:cond delay="100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2000"/>
                                        <p:tgtEl>
                                          <p:spTgt spid="59"/>
                                        </p:tgtEl>
                                      </p:cBhvr>
                                    </p:animEffect>
                                  </p:childTnLst>
                                </p:cTn>
                              </p:par>
                            </p:childTnLst>
                          </p:cTn>
                        </p:par>
                        <p:par>
                          <p:cTn id="34" fill="hold">
                            <p:stCondLst>
                              <p:cond delay="14000"/>
                            </p:stCondLst>
                            <p:childTnLst>
                              <p:par>
                                <p:cTn id="35" presetID="22" presetClass="entr" presetSubtype="1" fill="hold" grpId="0" nodeType="afterEffect">
                                  <p:stCondLst>
                                    <p:cond delay="10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2700"/>
                                        <p:tgtEl>
                                          <p:spTgt spid="60"/>
                                        </p:tgtEl>
                                      </p:cBhvr>
                                    </p:animEffect>
                                  </p:childTnLst>
                                </p:cTn>
                              </p:par>
                              <p:par>
                                <p:cTn id="38" presetID="3" presetClass="emph" presetSubtype="2" fill="hold" grpId="1" nodeType="withEffect">
                                  <p:stCondLst>
                                    <p:cond delay="1000"/>
                                  </p:stCondLst>
                                  <p:childTnLst>
                                    <p:animClr clrSpc="rgb" dir="cw">
                                      <p:cBhvr override="childStyle">
                                        <p:cTn id="39" dur="2000" fill="hold"/>
                                        <p:tgtEl>
                                          <p:spTgt spid="59"/>
                                        </p:tgtEl>
                                        <p:attrNameLst>
                                          <p:attrName>style.color</p:attrName>
                                        </p:attrNameLst>
                                      </p:cBhvr>
                                      <p:to>
                                        <a:schemeClr val="tx1"/>
                                      </p:to>
                                    </p:animClr>
                                  </p:childTnLst>
                                </p:cTn>
                              </p:par>
                            </p:childTnLst>
                          </p:cTn>
                        </p:par>
                        <p:par>
                          <p:cTn id="40" fill="hold">
                            <p:stCondLst>
                              <p:cond delay="17700"/>
                            </p:stCondLst>
                            <p:childTnLst>
                              <p:par>
                                <p:cTn id="41" presetID="22" presetClass="entr" presetSubtype="1" fill="hold" grpId="0" nodeType="afterEffect">
                                  <p:stCondLst>
                                    <p:cond delay="1000"/>
                                  </p:stCondLst>
                                  <p:childTnLst>
                                    <p:set>
                                      <p:cBhvr>
                                        <p:cTn id="42" dur="1" fill="hold">
                                          <p:stCondLst>
                                            <p:cond delay="0"/>
                                          </p:stCondLst>
                                        </p:cTn>
                                        <p:tgtEl>
                                          <p:spTgt spid="83"/>
                                        </p:tgtEl>
                                        <p:attrNameLst>
                                          <p:attrName>style.visibility</p:attrName>
                                        </p:attrNameLst>
                                      </p:cBhvr>
                                      <p:to>
                                        <p:strVal val="visible"/>
                                      </p:to>
                                    </p:set>
                                    <p:animEffect transition="in" filter="wipe(up)">
                                      <p:cBhvr>
                                        <p:cTn id="43" dur="2000"/>
                                        <p:tgtEl>
                                          <p:spTgt spid="83"/>
                                        </p:tgtEl>
                                      </p:cBhvr>
                                    </p:animEffect>
                                  </p:childTnLst>
                                </p:cTn>
                              </p:par>
                              <p:par>
                                <p:cTn id="44" presetID="3" presetClass="emph" presetSubtype="2" fill="hold" grpId="1" nodeType="withEffect">
                                  <p:stCondLst>
                                    <p:cond delay="1000"/>
                                  </p:stCondLst>
                                  <p:childTnLst>
                                    <p:animClr clrSpc="rgb" dir="cw">
                                      <p:cBhvr override="childStyle">
                                        <p:cTn id="45" dur="2000" fill="hold"/>
                                        <p:tgtEl>
                                          <p:spTgt spid="60"/>
                                        </p:tgtEl>
                                        <p:attrNameLst>
                                          <p:attrName>style.color</p:attrName>
                                        </p:attrNameLst>
                                      </p:cBhvr>
                                      <p:to>
                                        <a:schemeClr val="tx1"/>
                                      </p:to>
                                    </p:animClr>
                                  </p:childTnLst>
                                </p:cTn>
                              </p:par>
                            </p:childTnLst>
                          </p:cTn>
                        </p:par>
                        <p:par>
                          <p:cTn id="46" fill="hold">
                            <p:stCondLst>
                              <p:cond delay="20700"/>
                            </p:stCondLst>
                            <p:childTnLst>
                              <p:par>
                                <p:cTn id="47" presetID="22" presetClass="entr" presetSubtype="1" fill="hold" grpId="0" nodeType="afterEffect">
                                  <p:stCondLst>
                                    <p:cond delay="1000"/>
                                  </p:stCondLst>
                                  <p:childTnLst>
                                    <p:set>
                                      <p:cBhvr>
                                        <p:cTn id="48" dur="1" fill="hold">
                                          <p:stCondLst>
                                            <p:cond delay="0"/>
                                          </p:stCondLst>
                                        </p:cTn>
                                        <p:tgtEl>
                                          <p:spTgt spid="61"/>
                                        </p:tgtEl>
                                        <p:attrNameLst>
                                          <p:attrName>style.visibility</p:attrName>
                                        </p:attrNameLst>
                                      </p:cBhvr>
                                      <p:to>
                                        <p:strVal val="visible"/>
                                      </p:to>
                                    </p:set>
                                    <p:animEffect transition="in" filter="wipe(up)">
                                      <p:cBhvr>
                                        <p:cTn id="49" dur="2000"/>
                                        <p:tgtEl>
                                          <p:spTgt spid="61"/>
                                        </p:tgtEl>
                                      </p:cBhvr>
                                    </p:animEffect>
                                  </p:childTnLst>
                                </p:cTn>
                              </p:par>
                              <p:par>
                                <p:cTn id="50" presetID="3" presetClass="emph" presetSubtype="2" fill="hold" grpId="1" nodeType="withEffect">
                                  <p:stCondLst>
                                    <p:cond delay="1000"/>
                                  </p:stCondLst>
                                  <p:childTnLst>
                                    <p:animClr clrSpc="rgb" dir="cw">
                                      <p:cBhvr override="childStyle">
                                        <p:cTn id="51" dur="2000" fill="hold"/>
                                        <p:tgtEl>
                                          <p:spTgt spid="83"/>
                                        </p:tgtEl>
                                        <p:attrNameLst>
                                          <p:attrName>style.color</p:attrName>
                                        </p:attrNameLst>
                                      </p:cBhvr>
                                      <p:to>
                                        <a:schemeClr val="tx1"/>
                                      </p:to>
                                    </p:animClr>
                                  </p:childTnLst>
                                </p:cTn>
                              </p:par>
                            </p:childTnLst>
                          </p:cTn>
                        </p:par>
                        <p:par>
                          <p:cTn id="52" fill="hold">
                            <p:stCondLst>
                              <p:cond delay="23700"/>
                            </p:stCondLst>
                            <p:childTnLst>
                              <p:par>
                                <p:cTn id="53" presetID="22" presetClass="entr" presetSubtype="1" fill="hold" grpId="0" nodeType="afterEffect">
                                  <p:stCondLst>
                                    <p:cond delay="100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000"/>
                                        <p:tgtEl>
                                          <p:spTgt spid="62"/>
                                        </p:tgtEl>
                                      </p:cBhvr>
                                    </p:animEffect>
                                  </p:childTnLst>
                                </p:cTn>
                              </p:par>
                              <p:par>
                                <p:cTn id="56" presetID="3" presetClass="emph" presetSubtype="2" fill="hold" grpId="1" nodeType="withEffect">
                                  <p:stCondLst>
                                    <p:cond delay="1000"/>
                                  </p:stCondLst>
                                  <p:childTnLst>
                                    <p:animClr clrSpc="rgb" dir="cw">
                                      <p:cBhvr override="childStyle">
                                        <p:cTn id="57" dur="2000" fill="hold"/>
                                        <p:tgtEl>
                                          <p:spTgt spid="61"/>
                                        </p:tgtEl>
                                        <p:attrNameLst>
                                          <p:attrName>style.color</p:attrName>
                                        </p:attrNameLst>
                                      </p:cBhvr>
                                      <p:to>
                                        <a:schemeClr val="tx1"/>
                                      </p:to>
                                    </p:animClr>
                                  </p:childTnLst>
                                </p:cTn>
                              </p:par>
                            </p:childTnLst>
                          </p:cTn>
                        </p:par>
                        <p:par>
                          <p:cTn id="58" fill="hold">
                            <p:stCondLst>
                              <p:cond delay="26700"/>
                            </p:stCondLst>
                            <p:childTnLst>
                              <p:par>
                                <p:cTn id="59" presetID="22" presetClass="entr" presetSubtype="1" fill="hold" grpId="0" nodeType="afterEffect">
                                  <p:stCondLst>
                                    <p:cond delay="100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3000"/>
                                        <p:tgtEl>
                                          <p:spTgt spid="63"/>
                                        </p:tgtEl>
                                      </p:cBhvr>
                                    </p:animEffect>
                                  </p:childTnLst>
                                </p:cTn>
                              </p:par>
                              <p:par>
                                <p:cTn id="62" presetID="3" presetClass="emph" presetSubtype="2" fill="hold" grpId="1" nodeType="withEffect">
                                  <p:stCondLst>
                                    <p:cond delay="1000"/>
                                  </p:stCondLst>
                                  <p:childTnLst>
                                    <p:animClr clrSpc="rgb" dir="cw">
                                      <p:cBhvr override="childStyle">
                                        <p:cTn id="63" dur="2000" fill="hold"/>
                                        <p:tgtEl>
                                          <p:spTgt spid="62"/>
                                        </p:tgtEl>
                                        <p:attrNameLst>
                                          <p:attrName>style.color</p:attrName>
                                        </p:attrNameLst>
                                      </p:cBhvr>
                                      <p:to>
                                        <a:schemeClr val="tx1"/>
                                      </p:to>
                                    </p:animClr>
                                  </p:childTnLst>
                                </p:cTn>
                              </p:par>
                            </p:childTnLst>
                          </p:cTn>
                        </p:par>
                        <p:par>
                          <p:cTn id="64" fill="hold">
                            <p:stCondLst>
                              <p:cond delay="30700"/>
                            </p:stCondLst>
                            <p:childTnLst>
                              <p:par>
                                <p:cTn id="65" presetID="23" presetClass="entr" presetSubtype="16" fill="hold" grpId="0" nodeType="afterEffect">
                                  <p:stCondLst>
                                    <p:cond delay="1000"/>
                                  </p:stCondLst>
                                  <p:childTnLst>
                                    <p:set>
                                      <p:cBhvr>
                                        <p:cTn id="66" dur="1" fill="hold">
                                          <p:stCondLst>
                                            <p:cond delay="0"/>
                                          </p:stCondLst>
                                        </p:cTn>
                                        <p:tgtEl>
                                          <p:spTgt spid="64"/>
                                        </p:tgtEl>
                                        <p:attrNameLst>
                                          <p:attrName>style.visibility</p:attrName>
                                        </p:attrNameLst>
                                      </p:cBhvr>
                                      <p:to>
                                        <p:strVal val="visible"/>
                                      </p:to>
                                    </p:set>
                                    <p:anim calcmode="lin" valueType="num">
                                      <p:cBhvr>
                                        <p:cTn id="67" dur="1000" fill="hold"/>
                                        <p:tgtEl>
                                          <p:spTgt spid="64"/>
                                        </p:tgtEl>
                                        <p:attrNameLst>
                                          <p:attrName>ppt_w</p:attrName>
                                        </p:attrNameLst>
                                      </p:cBhvr>
                                      <p:tavLst>
                                        <p:tav tm="0">
                                          <p:val>
                                            <p:fltVal val="0"/>
                                          </p:val>
                                        </p:tav>
                                        <p:tav tm="100000">
                                          <p:val>
                                            <p:strVal val="#ppt_w"/>
                                          </p:val>
                                        </p:tav>
                                      </p:tavLst>
                                    </p:anim>
                                    <p:anim calcmode="lin" valueType="num">
                                      <p:cBhvr>
                                        <p:cTn id="68" dur="1000" fill="hold"/>
                                        <p:tgtEl>
                                          <p:spTgt spid="64"/>
                                        </p:tgtEl>
                                        <p:attrNameLst>
                                          <p:attrName>ppt_h</p:attrName>
                                        </p:attrNameLst>
                                      </p:cBhvr>
                                      <p:tavLst>
                                        <p:tav tm="0">
                                          <p:val>
                                            <p:fltVal val="0"/>
                                          </p:val>
                                        </p:tav>
                                        <p:tav tm="100000">
                                          <p:val>
                                            <p:strVal val="#ppt_h"/>
                                          </p:val>
                                        </p:tav>
                                      </p:tavLst>
                                    </p:anim>
                                  </p:childTnLst>
                                </p:cTn>
                              </p:par>
                              <p:par>
                                <p:cTn id="69" presetID="3" presetClass="emph" presetSubtype="2" fill="hold" grpId="1" nodeType="withEffect">
                                  <p:stCondLst>
                                    <p:cond delay="500"/>
                                  </p:stCondLst>
                                  <p:childTnLst>
                                    <p:animClr clrSpc="rgb" dir="cw">
                                      <p:cBhvr override="childStyle">
                                        <p:cTn id="70" dur="2000" fill="hold"/>
                                        <p:tgtEl>
                                          <p:spTgt spid="63"/>
                                        </p:tgtEl>
                                        <p:attrNameLst>
                                          <p:attrName>style.color</p:attrName>
                                        </p:attrNameLst>
                                      </p:cBhvr>
                                      <p:to>
                                        <a:schemeClr val="tx1"/>
                                      </p:to>
                                    </p:animClr>
                                  </p:childTnLst>
                                </p:cTn>
                              </p:par>
                            </p:childTnLst>
                          </p:cTn>
                        </p:par>
                        <p:par>
                          <p:cTn id="71" fill="hold">
                            <p:stCondLst>
                              <p:cond delay="33200"/>
                            </p:stCondLst>
                            <p:childTnLst>
                              <p:par>
                                <p:cTn id="72" presetID="22" presetClass="entr" presetSubtype="1" fill="hold" grpId="0" nodeType="afterEffect">
                                  <p:stCondLst>
                                    <p:cond delay="1500"/>
                                  </p:stCondLst>
                                  <p:childTnLst>
                                    <p:set>
                                      <p:cBhvr>
                                        <p:cTn id="73" dur="1" fill="hold">
                                          <p:stCondLst>
                                            <p:cond delay="0"/>
                                          </p:stCondLst>
                                        </p:cTn>
                                        <p:tgtEl>
                                          <p:spTgt spid="84"/>
                                        </p:tgtEl>
                                        <p:attrNameLst>
                                          <p:attrName>style.visibility</p:attrName>
                                        </p:attrNameLst>
                                      </p:cBhvr>
                                      <p:to>
                                        <p:strVal val="visible"/>
                                      </p:to>
                                    </p:set>
                                    <p:animEffect transition="in" filter="wipe(up)">
                                      <p:cBhvr>
                                        <p:cTn id="74" dur="2300"/>
                                        <p:tgtEl>
                                          <p:spTgt spid="84"/>
                                        </p:tgtEl>
                                      </p:cBhvr>
                                    </p:animEffect>
                                  </p:childTnLst>
                                </p:cTn>
                              </p:par>
                            </p:childTnLst>
                          </p:cTn>
                        </p:par>
                        <p:par>
                          <p:cTn id="75" fill="hold">
                            <p:stCondLst>
                              <p:cond delay="37000"/>
                            </p:stCondLst>
                            <p:childTnLst>
                              <p:par>
                                <p:cTn id="76" presetID="22" presetClass="entr" presetSubtype="1" fill="hold" grpId="0" nodeType="afterEffect">
                                  <p:stCondLst>
                                    <p:cond delay="1000"/>
                                  </p:stCondLst>
                                  <p:childTnLst>
                                    <p:set>
                                      <p:cBhvr>
                                        <p:cTn id="77" dur="1" fill="hold">
                                          <p:stCondLst>
                                            <p:cond delay="0"/>
                                          </p:stCondLst>
                                        </p:cTn>
                                        <p:tgtEl>
                                          <p:spTgt spid="65"/>
                                        </p:tgtEl>
                                        <p:attrNameLst>
                                          <p:attrName>style.visibility</p:attrName>
                                        </p:attrNameLst>
                                      </p:cBhvr>
                                      <p:to>
                                        <p:strVal val="visible"/>
                                      </p:to>
                                    </p:set>
                                    <p:animEffect transition="in" filter="wipe(up)">
                                      <p:cBhvr>
                                        <p:cTn id="78" dur="2000"/>
                                        <p:tgtEl>
                                          <p:spTgt spid="65"/>
                                        </p:tgtEl>
                                      </p:cBhvr>
                                    </p:animEffect>
                                  </p:childTnLst>
                                </p:cTn>
                              </p:par>
                              <p:par>
                                <p:cTn id="79" presetID="3" presetClass="emph" presetSubtype="2" fill="hold" grpId="1" nodeType="withEffect">
                                  <p:stCondLst>
                                    <p:cond delay="1000"/>
                                  </p:stCondLst>
                                  <p:childTnLst>
                                    <p:animClr clrSpc="rgb" dir="cw">
                                      <p:cBhvr override="childStyle">
                                        <p:cTn id="80" dur="2000" fill="hold"/>
                                        <p:tgtEl>
                                          <p:spTgt spid="84"/>
                                        </p:tgtEl>
                                        <p:attrNameLst>
                                          <p:attrName>style.color</p:attrName>
                                        </p:attrNameLst>
                                      </p:cBhvr>
                                      <p:to>
                                        <a:schemeClr val="tx1"/>
                                      </p:to>
                                    </p:animClr>
                                  </p:childTnLst>
                                </p:cTn>
                              </p:par>
                            </p:childTnLst>
                          </p:cTn>
                        </p:par>
                        <p:par>
                          <p:cTn id="81" fill="hold">
                            <p:stCondLst>
                              <p:cond delay="40000"/>
                            </p:stCondLst>
                            <p:childTnLst>
                              <p:par>
                                <p:cTn id="82" presetID="22" presetClass="entr" presetSubtype="1" fill="hold" grpId="0" nodeType="afterEffect">
                                  <p:stCondLst>
                                    <p:cond delay="1000"/>
                                  </p:stCondLst>
                                  <p:childTnLst>
                                    <p:set>
                                      <p:cBhvr>
                                        <p:cTn id="83" dur="1" fill="hold">
                                          <p:stCondLst>
                                            <p:cond delay="0"/>
                                          </p:stCondLst>
                                        </p:cTn>
                                        <p:tgtEl>
                                          <p:spTgt spid="66"/>
                                        </p:tgtEl>
                                        <p:attrNameLst>
                                          <p:attrName>style.visibility</p:attrName>
                                        </p:attrNameLst>
                                      </p:cBhvr>
                                      <p:to>
                                        <p:strVal val="visible"/>
                                      </p:to>
                                    </p:set>
                                    <p:animEffect transition="in" filter="wipe(up)">
                                      <p:cBhvr>
                                        <p:cTn id="84" dur="2200"/>
                                        <p:tgtEl>
                                          <p:spTgt spid="66"/>
                                        </p:tgtEl>
                                      </p:cBhvr>
                                    </p:animEffect>
                                  </p:childTnLst>
                                </p:cTn>
                              </p:par>
                              <p:par>
                                <p:cTn id="85" presetID="3" presetClass="emph" presetSubtype="2" fill="hold" grpId="1" nodeType="withEffect">
                                  <p:stCondLst>
                                    <p:cond delay="1000"/>
                                  </p:stCondLst>
                                  <p:childTnLst>
                                    <p:animClr clrSpc="rgb" dir="cw">
                                      <p:cBhvr override="childStyle">
                                        <p:cTn id="86" dur="2000" fill="hold"/>
                                        <p:tgtEl>
                                          <p:spTgt spid="65"/>
                                        </p:tgtEl>
                                        <p:attrNameLst>
                                          <p:attrName>style.color</p:attrName>
                                        </p:attrNameLst>
                                      </p:cBhvr>
                                      <p:to>
                                        <a:schemeClr val="tx1"/>
                                      </p:to>
                                    </p:animClr>
                                  </p:childTnLst>
                                </p:cTn>
                              </p:par>
                            </p:childTnLst>
                          </p:cTn>
                        </p:par>
                        <p:par>
                          <p:cTn id="87" fill="hold">
                            <p:stCondLst>
                              <p:cond delay="43200"/>
                            </p:stCondLst>
                            <p:childTnLst>
                              <p:par>
                                <p:cTn id="88" presetID="22" presetClass="entr" presetSubtype="1" fill="hold" grpId="0" nodeType="afterEffect">
                                  <p:stCondLst>
                                    <p:cond delay="1000"/>
                                  </p:stCondLst>
                                  <p:childTnLst>
                                    <p:set>
                                      <p:cBhvr>
                                        <p:cTn id="89" dur="1" fill="hold">
                                          <p:stCondLst>
                                            <p:cond delay="0"/>
                                          </p:stCondLst>
                                        </p:cTn>
                                        <p:tgtEl>
                                          <p:spTgt spid="67"/>
                                        </p:tgtEl>
                                        <p:attrNameLst>
                                          <p:attrName>style.visibility</p:attrName>
                                        </p:attrNameLst>
                                      </p:cBhvr>
                                      <p:to>
                                        <p:strVal val="visible"/>
                                      </p:to>
                                    </p:set>
                                    <p:animEffect transition="in" filter="wipe(up)">
                                      <p:cBhvr>
                                        <p:cTn id="90" dur="2000"/>
                                        <p:tgtEl>
                                          <p:spTgt spid="67"/>
                                        </p:tgtEl>
                                      </p:cBhvr>
                                    </p:animEffect>
                                  </p:childTnLst>
                                </p:cTn>
                              </p:par>
                              <p:par>
                                <p:cTn id="91" presetID="3" presetClass="emph" presetSubtype="2" fill="hold" grpId="1" nodeType="withEffect">
                                  <p:stCondLst>
                                    <p:cond delay="1000"/>
                                  </p:stCondLst>
                                  <p:childTnLst>
                                    <p:animClr clrSpc="rgb" dir="cw">
                                      <p:cBhvr override="childStyle">
                                        <p:cTn id="92" dur="2000" fill="hold"/>
                                        <p:tgtEl>
                                          <p:spTgt spid="66"/>
                                        </p:tgtEl>
                                        <p:attrNameLst>
                                          <p:attrName>style.color</p:attrName>
                                        </p:attrNameLst>
                                      </p:cBhvr>
                                      <p:to>
                                        <a:schemeClr val="tx1"/>
                                      </p:to>
                                    </p:animClr>
                                  </p:childTnLst>
                                </p:cTn>
                              </p:par>
                            </p:childTnLst>
                          </p:cTn>
                        </p:par>
                        <p:par>
                          <p:cTn id="93" fill="hold">
                            <p:stCondLst>
                              <p:cond delay="46200"/>
                            </p:stCondLst>
                            <p:childTnLst>
                              <p:par>
                                <p:cTn id="94" presetID="2" presetClass="entr" presetSubtype="4" fill="hold" grpId="0" nodeType="afterEffect">
                                  <p:stCondLst>
                                    <p:cond delay="1000"/>
                                  </p:stCondLst>
                                  <p:childTnLst>
                                    <p:set>
                                      <p:cBhvr>
                                        <p:cTn id="95" dur="1" fill="hold">
                                          <p:stCondLst>
                                            <p:cond delay="0"/>
                                          </p:stCondLst>
                                        </p:cTn>
                                        <p:tgtEl>
                                          <p:spTgt spid="68"/>
                                        </p:tgtEl>
                                        <p:attrNameLst>
                                          <p:attrName>style.visibility</p:attrName>
                                        </p:attrNameLst>
                                      </p:cBhvr>
                                      <p:to>
                                        <p:strVal val="visible"/>
                                      </p:to>
                                    </p:set>
                                    <p:anim calcmode="lin" valueType="num">
                                      <p:cBhvr additive="base">
                                        <p:cTn id="96" dur="1000" fill="hold"/>
                                        <p:tgtEl>
                                          <p:spTgt spid="68"/>
                                        </p:tgtEl>
                                        <p:attrNameLst>
                                          <p:attrName>ppt_x</p:attrName>
                                        </p:attrNameLst>
                                      </p:cBhvr>
                                      <p:tavLst>
                                        <p:tav tm="0">
                                          <p:val>
                                            <p:strVal val="#ppt_x"/>
                                          </p:val>
                                        </p:tav>
                                        <p:tav tm="100000">
                                          <p:val>
                                            <p:strVal val="#ppt_x"/>
                                          </p:val>
                                        </p:tav>
                                      </p:tavLst>
                                    </p:anim>
                                    <p:anim calcmode="lin" valueType="num">
                                      <p:cBhvr additive="base">
                                        <p:cTn id="97" dur="1000" fill="hold"/>
                                        <p:tgtEl>
                                          <p:spTgt spid="68"/>
                                        </p:tgtEl>
                                        <p:attrNameLst>
                                          <p:attrName>ppt_y</p:attrName>
                                        </p:attrNameLst>
                                      </p:cBhvr>
                                      <p:tavLst>
                                        <p:tav tm="0">
                                          <p:val>
                                            <p:strVal val="1+#ppt_h/2"/>
                                          </p:val>
                                        </p:tav>
                                        <p:tav tm="100000">
                                          <p:val>
                                            <p:strVal val="#ppt_y"/>
                                          </p:val>
                                        </p:tav>
                                      </p:tavLst>
                                    </p:anim>
                                  </p:childTnLst>
                                </p:cTn>
                              </p:par>
                              <p:par>
                                <p:cTn id="98" presetID="3" presetClass="emph" presetSubtype="2" fill="hold" grpId="1" nodeType="withEffect">
                                  <p:stCondLst>
                                    <p:cond delay="500"/>
                                  </p:stCondLst>
                                  <p:childTnLst>
                                    <p:animClr clrSpc="rgb" dir="cw">
                                      <p:cBhvr override="childStyle">
                                        <p:cTn id="99" dur="2000" fill="hold"/>
                                        <p:tgtEl>
                                          <p:spTgt spid="67"/>
                                        </p:tgtEl>
                                        <p:attrNameLst>
                                          <p:attrName>style.color</p:attrName>
                                        </p:attrNameLst>
                                      </p:cBhvr>
                                      <p:to>
                                        <a:schemeClr val="tx1"/>
                                      </p:to>
                                    </p:animClr>
                                  </p:childTnLst>
                                </p:cTn>
                              </p:par>
                            </p:childTnLst>
                          </p:cTn>
                        </p:par>
                        <p:par>
                          <p:cTn id="100" fill="hold">
                            <p:stCondLst>
                              <p:cond delay="48700"/>
                            </p:stCondLst>
                            <p:childTnLst>
                              <p:par>
                                <p:cTn id="101" presetID="22" presetClass="entr" presetSubtype="4"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down)">
                                      <p:cBhvr>
                                        <p:cTn id="103" dur="1000"/>
                                        <p:tgtEl>
                                          <p:spTgt spid="69"/>
                                        </p:tgtEl>
                                      </p:cBhvr>
                                    </p:animEffect>
                                  </p:childTnLst>
                                </p:cTn>
                              </p:par>
                            </p:childTnLst>
                          </p:cTn>
                        </p:par>
                        <p:par>
                          <p:cTn id="104" fill="hold">
                            <p:stCondLst>
                              <p:cond delay="49700"/>
                            </p:stCondLst>
                            <p:childTnLst>
                              <p:par>
                                <p:cTn id="105" presetID="9" presetClass="exit" presetSubtype="0" fill="hold" grpId="1" nodeType="afterEffect">
                                  <p:stCondLst>
                                    <p:cond delay="1500"/>
                                  </p:stCondLst>
                                  <p:childTnLst>
                                    <p:animEffect transition="out" filter="dissolve">
                                      <p:cBhvr>
                                        <p:cTn id="106" dur="1000"/>
                                        <p:tgtEl>
                                          <p:spTgt spid="69"/>
                                        </p:tgtEl>
                                      </p:cBhvr>
                                    </p:animEffect>
                                    <p:set>
                                      <p:cBhvr>
                                        <p:cTn id="107" dur="1" fill="hold">
                                          <p:stCondLst>
                                            <p:cond delay="999"/>
                                          </p:stCondLst>
                                        </p:cTn>
                                        <p:tgtEl>
                                          <p:spTgt spid="69"/>
                                        </p:tgtEl>
                                        <p:attrNameLst>
                                          <p:attrName>style.visibility</p:attrName>
                                        </p:attrNameLst>
                                      </p:cBhvr>
                                      <p:to>
                                        <p:strVal val="hidden"/>
                                      </p:to>
                                    </p:set>
                                  </p:childTnLst>
                                </p:cTn>
                              </p:par>
                            </p:childTnLst>
                          </p:cTn>
                        </p:par>
                        <p:par>
                          <p:cTn id="108" fill="hold">
                            <p:stCondLst>
                              <p:cond delay="52200"/>
                            </p:stCondLst>
                            <p:childTnLst>
                              <p:par>
                                <p:cTn id="109" presetID="22" presetClass="entr" presetSubtype="4" fill="hold" grpId="0" nodeType="afterEffect">
                                  <p:stCondLst>
                                    <p:cond delay="500"/>
                                  </p:stCondLst>
                                  <p:childTnLst>
                                    <p:set>
                                      <p:cBhvr>
                                        <p:cTn id="110" dur="1" fill="hold">
                                          <p:stCondLst>
                                            <p:cond delay="0"/>
                                          </p:stCondLst>
                                        </p:cTn>
                                        <p:tgtEl>
                                          <p:spTgt spid="14351"/>
                                        </p:tgtEl>
                                        <p:attrNameLst>
                                          <p:attrName>style.visibility</p:attrName>
                                        </p:attrNameLst>
                                      </p:cBhvr>
                                      <p:to>
                                        <p:strVal val="visible"/>
                                      </p:to>
                                    </p:set>
                                    <p:animEffect transition="in" filter="wipe(down)">
                                      <p:cBhvr>
                                        <p:cTn id="111" dur="2000"/>
                                        <p:tgtEl>
                                          <p:spTgt spid="14351"/>
                                        </p:tgtEl>
                                      </p:cBhvr>
                                    </p:animEffect>
                                  </p:childTnLst>
                                </p:cTn>
                              </p:par>
                              <p:par>
                                <p:cTn id="112" presetID="22" presetClass="entr" presetSubtype="4" fill="hold" nodeType="withEffect">
                                  <p:stCondLst>
                                    <p:cond delay="500"/>
                                  </p:stCondLst>
                                  <p:childTnLst>
                                    <p:set>
                                      <p:cBhvr>
                                        <p:cTn id="113" dur="1" fill="hold">
                                          <p:stCondLst>
                                            <p:cond delay="0"/>
                                          </p:stCondLst>
                                        </p:cTn>
                                        <p:tgtEl>
                                          <p:spTgt spid="3"/>
                                        </p:tgtEl>
                                        <p:attrNameLst>
                                          <p:attrName>style.visibility</p:attrName>
                                        </p:attrNameLst>
                                      </p:cBhvr>
                                      <p:to>
                                        <p:strVal val="visible"/>
                                      </p:to>
                                    </p:set>
                                    <p:animEffect transition="in" filter="wipe(down)">
                                      <p:cBhvr>
                                        <p:cTn id="114" dur="20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2" nodeType="click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5" grpId="0" animBg="1"/>
      <p:bldP spid="14350" grpId="0" animBg="1"/>
      <p:bldP spid="14351" grpId="0" animBg="1"/>
      <p:bldP spid="14353" grpId="0"/>
      <p:bldP spid="83" grpId="0"/>
      <p:bldP spid="83" grpId="1"/>
      <p:bldP spid="84" grpId="0"/>
      <p:bldP spid="84" grpId="1"/>
      <p:bldP spid="59" grpId="0"/>
      <p:bldP spid="59" grpId="1"/>
      <p:bldP spid="60" grpId="0"/>
      <p:bldP spid="60" grpId="1"/>
      <p:bldP spid="60" grpId="2"/>
      <p:bldP spid="61" grpId="0"/>
      <p:bldP spid="61" grpId="1"/>
      <p:bldP spid="62" grpId="0"/>
      <p:bldP spid="62" grpId="1"/>
      <p:bldP spid="63" grpId="0"/>
      <p:bldP spid="63" grpId="1"/>
      <p:bldP spid="64" grpId="0"/>
      <p:bldP spid="65" grpId="0"/>
      <p:bldP spid="65" grpId="1"/>
      <p:bldP spid="66" grpId="0"/>
      <p:bldP spid="66" grpId="1"/>
      <p:bldP spid="67" grpId="0"/>
      <p:bldP spid="67" grpId="1"/>
      <p:bldP spid="68" grpId="0"/>
      <p:bldP spid="69" grpId="0" animBg="1"/>
      <p:bldP spid="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80000" y="180000"/>
            <a:ext cx="8610600" cy="461665"/>
          </a:xfrm>
          <a:prstGeom prst="rect">
            <a:avLst/>
          </a:prstGeom>
          <a:noFill/>
          <a:ln w="9525">
            <a:noFill/>
            <a:miter lim="800000"/>
            <a:headEnd/>
            <a:tailEnd/>
          </a:ln>
        </p:spPr>
        <p:txBody>
          <a:bodyPr wrap="square" rtlCol="0">
            <a:spAutoFit/>
          </a:bodyPr>
          <a:lstStyle/>
          <a:p>
            <a:pPr algn="ctr"/>
            <a:r>
              <a:rPr lang="en-US" sz="2400" b="1" dirty="0"/>
              <a:t>T</a:t>
            </a:r>
            <a:r>
              <a:rPr lang="en-US" sz="2400" b="1" dirty="0" smtClean="0"/>
              <a:t>he </a:t>
            </a:r>
            <a:r>
              <a:rPr lang="en-US" sz="2400" b="1" dirty="0"/>
              <a:t>problem is essentially one of </a:t>
            </a:r>
            <a:r>
              <a:rPr lang="en-US" sz="2400" b="1" dirty="0" smtClean="0"/>
              <a:t>lack of knowledge.  </a:t>
            </a:r>
            <a:endParaRPr lang="en-US" sz="2400" b="1" dirty="0">
              <a:latin typeface="Times New Roman" pitchFamily="18" charset="0"/>
              <a:cs typeface="Times New Roman" pitchFamily="18" charset="0"/>
            </a:endParaRPr>
          </a:p>
        </p:txBody>
      </p:sp>
      <p:sp>
        <p:nvSpPr>
          <p:cNvPr id="3" name="TextBox 2"/>
          <p:cNvSpPr txBox="1"/>
          <p:nvPr/>
        </p:nvSpPr>
        <p:spPr bwMode="auto">
          <a:xfrm>
            <a:off x="180000" y="540000"/>
            <a:ext cx="8610600" cy="1495794"/>
          </a:xfrm>
          <a:prstGeom prst="rect">
            <a:avLst/>
          </a:prstGeom>
          <a:noFill/>
          <a:ln w="9525">
            <a:noFill/>
            <a:miter lim="800000"/>
            <a:headEnd/>
            <a:tailEnd/>
          </a:ln>
        </p:spPr>
        <p:txBody>
          <a:bodyPr wrap="square" rtlCol="0">
            <a:spAutoFit/>
          </a:bodyPr>
          <a:lstStyle/>
          <a:p>
            <a:pPr>
              <a:lnSpc>
                <a:spcPct val="95000"/>
              </a:lnSpc>
            </a:pPr>
            <a:r>
              <a:rPr lang="en-US" sz="2400" dirty="0" smtClean="0"/>
              <a:t>People think that they </a:t>
            </a:r>
            <a:r>
              <a:rPr lang="en-US" sz="2400" dirty="0"/>
              <a:t>are doing what is best for conservation, but they simply do not understand the economic drivers for wildlife and biodiversity conservation in biodiversity-rich and rainfall-poor developing countries.  </a:t>
            </a:r>
            <a:endParaRPr lang="en-US" sz="2400" b="1" dirty="0">
              <a:latin typeface="Times New Roman" pitchFamily="18" charset="0"/>
              <a:cs typeface="Times New Roman" pitchFamily="18" charset="0"/>
            </a:endParaRPr>
          </a:p>
        </p:txBody>
      </p:sp>
      <p:sp>
        <p:nvSpPr>
          <p:cNvPr id="4" name="TextBox 3"/>
          <p:cNvSpPr txBox="1"/>
          <p:nvPr/>
        </p:nvSpPr>
        <p:spPr bwMode="auto">
          <a:xfrm>
            <a:off x="180000" y="2500756"/>
            <a:ext cx="8735400" cy="461665"/>
          </a:xfrm>
          <a:prstGeom prst="rect">
            <a:avLst/>
          </a:prstGeom>
          <a:noFill/>
          <a:ln w="9525">
            <a:noFill/>
            <a:miter lim="800000"/>
            <a:headEnd/>
            <a:tailEnd/>
          </a:ln>
        </p:spPr>
        <p:txBody>
          <a:bodyPr wrap="square" rtlCol="0">
            <a:spAutoFit/>
          </a:bodyPr>
          <a:lstStyle/>
          <a:p>
            <a:r>
              <a:rPr lang="en-US" sz="2400" dirty="0"/>
              <a:t>                                                           </a:t>
            </a:r>
            <a:endParaRPr lang="en-US" sz="2400" b="1" dirty="0">
              <a:latin typeface="Times New Roman" pitchFamily="18" charset="0"/>
              <a:cs typeface="Times New Roman" pitchFamily="18" charset="0"/>
            </a:endParaRPr>
          </a:p>
        </p:txBody>
      </p:sp>
      <p:sp>
        <p:nvSpPr>
          <p:cNvPr id="5" name="TextBox 4"/>
          <p:cNvSpPr txBox="1"/>
          <p:nvPr/>
        </p:nvSpPr>
        <p:spPr bwMode="auto">
          <a:xfrm>
            <a:off x="152400" y="2362200"/>
            <a:ext cx="4239600" cy="1200329"/>
          </a:xfrm>
          <a:prstGeom prst="rect">
            <a:avLst/>
          </a:prstGeom>
          <a:noFill/>
          <a:ln w="9525">
            <a:noFill/>
            <a:miter lim="800000"/>
            <a:headEnd/>
            <a:tailEnd/>
          </a:ln>
        </p:spPr>
        <p:txBody>
          <a:bodyPr wrap="square" rtlCol="0">
            <a:spAutoFit/>
          </a:bodyPr>
          <a:lstStyle/>
          <a:p>
            <a:r>
              <a:rPr lang="en-US" sz="2400" dirty="0"/>
              <a:t>And many African countries are sadly falling into the same trap.  </a:t>
            </a:r>
            <a:endParaRPr lang="en-US" sz="2400" b="1" dirty="0">
              <a:latin typeface="Times New Roman" pitchFamily="18" charset="0"/>
              <a:cs typeface="Times New Roman" pitchFamily="18" charset="0"/>
            </a:endParaRPr>
          </a:p>
        </p:txBody>
      </p:sp>
      <p:sp>
        <p:nvSpPr>
          <p:cNvPr id="6" name="TextBox 5"/>
          <p:cNvSpPr txBox="1"/>
          <p:nvPr/>
        </p:nvSpPr>
        <p:spPr bwMode="auto">
          <a:xfrm>
            <a:off x="152400" y="5256000"/>
            <a:ext cx="5029200" cy="492443"/>
          </a:xfrm>
          <a:prstGeom prst="rect">
            <a:avLst/>
          </a:prstGeom>
          <a:noFill/>
          <a:ln w="9525">
            <a:noFill/>
            <a:miter lim="800000"/>
            <a:headEnd/>
            <a:tailEnd/>
          </a:ln>
        </p:spPr>
        <p:txBody>
          <a:bodyPr wrap="square" rtlCol="0">
            <a:spAutoFit/>
          </a:bodyPr>
          <a:lstStyle/>
          <a:p>
            <a:r>
              <a:rPr lang="en-US" sz="2600" b="1" dirty="0">
                <a:solidFill>
                  <a:srgbClr val="00FF00"/>
                </a:solidFill>
              </a:rPr>
              <a:t>We need to </a:t>
            </a:r>
            <a:r>
              <a:rPr lang="en-US" sz="2600" b="1" dirty="0" smtClean="0">
                <a:solidFill>
                  <a:srgbClr val="00FF00"/>
                </a:solidFill>
              </a:rPr>
              <a:t>share knowledge</a:t>
            </a:r>
            <a:endParaRPr lang="en-US" sz="2600" b="1" dirty="0">
              <a:solidFill>
                <a:srgbClr val="00FF00"/>
              </a:solidFill>
              <a:latin typeface="Times New Roman" pitchFamily="18" charset="0"/>
              <a:cs typeface="Times New Roman" pitchFamily="18" charset="0"/>
            </a:endParaRPr>
          </a:p>
        </p:txBody>
      </p:sp>
      <p:sp>
        <p:nvSpPr>
          <p:cNvPr id="7" name="TextBox 6"/>
          <p:cNvSpPr txBox="1"/>
          <p:nvPr/>
        </p:nvSpPr>
        <p:spPr bwMode="auto">
          <a:xfrm>
            <a:off x="152400" y="3107400"/>
            <a:ext cx="4392000" cy="1938992"/>
          </a:xfrm>
          <a:prstGeom prst="rect">
            <a:avLst/>
          </a:prstGeom>
          <a:noFill/>
          <a:ln w="9525">
            <a:noFill/>
            <a:miter lim="800000"/>
            <a:headEnd/>
            <a:tailEnd/>
          </a:ln>
        </p:spPr>
        <p:txBody>
          <a:bodyPr wrap="square" rtlCol="0">
            <a:spAutoFit/>
          </a:bodyPr>
          <a:lstStyle/>
          <a:p>
            <a:r>
              <a:rPr lang="en-US" sz="2400" dirty="0"/>
              <a:t>          Kenya, for example, with </a:t>
            </a:r>
            <a:r>
              <a:rPr lang="en-US" sz="2400" dirty="0" smtClean="0"/>
              <a:t>its </a:t>
            </a:r>
            <a:r>
              <a:rPr lang="en-US" sz="2400" dirty="0"/>
              <a:t>protectionist conservation approach, has less wildlife today than at any time in its history. </a:t>
            </a:r>
            <a:endParaRPr lang="en-US" sz="2400" b="1" dirty="0">
              <a:latin typeface="Times New Roman" pitchFamily="18" charset="0"/>
              <a:cs typeface="Times New Roman" pitchFamily="18" charset="0"/>
            </a:endParaRPr>
          </a:p>
        </p:txBody>
      </p:sp>
      <p:sp>
        <p:nvSpPr>
          <p:cNvPr id="9" name="TextBox 8"/>
          <p:cNvSpPr txBox="1"/>
          <p:nvPr/>
        </p:nvSpPr>
        <p:spPr bwMode="auto">
          <a:xfrm>
            <a:off x="4191000" y="6120000"/>
            <a:ext cx="4864200" cy="701731"/>
          </a:xfrm>
          <a:prstGeom prst="rect">
            <a:avLst/>
          </a:prstGeom>
          <a:noFill/>
          <a:ln w="9525">
            <a:noFill/>
            <a:miter lim="800000"/>
            <a:headEnd/>
            <a:tailEnd/>
          </a:ln>
        </p:spPr>
        <p:txBody>
          <a:bodyPr wrap="square" rtlCol="0">
            <a:spAutoFit/>
          </a:bodyPr>
          <a:lstStyle/>
          <a:p>
            <a:pPr algn="r">
              <a:lnSpc>
                <a:spcPct val="110000"/>
              </a:lnSpc>
            </a:pPr>
            <a:r>
              <a:rPr lang="en-US" b="1" dirty="0">
                <a:solidFill>
                  <a:srgbClr val="FFFFFF"/>
                </a:solidFill>
              </a:rPr>
              <a:t>Figure </a:t>
            </a:r>
            <a:r>
              <a:rPr lang="en-US" b="1" dirty="0" smtClean="0">
                <a:solidFill>
                  <a:srgbClr val="FFFFFF"/>
                </a:solidFill>
              </a:rPr>
              <a:t>2:  </a:t>
            </a:r>
            <a:r>
              <a:rPr lang="en-US" b="1" dirty="0">
                <a:solidFill>
                  <a:srgbClr val="FFFFFF"/>
                </a:solidFill>
              </a:rPr>
              <a:t>Wildlife numbers in Kenya from</a:t>
            </a:r>
          </a:p>
          <a:p>
            <a:pPr algn="r">
              <a:lnSpc>
                <a:spcPct val="110000"/>
              </a:lnSpc>
            </a:pPr>
            <a:r>
              <a:rPr lang="en-US" b="1" dirty="0">
                <a:solidFill>
                  <a:srgbClr val="FFFFFF"/>
                </a:solidFill>
              </a:rPr>
              <a:t>1960s to 2010s </a:t>
            </a:r>
            <a:r>
              <a:rPr lang="en-US" b="1" dirty="0">
                <a:solidFill>
                  <a:srgbClr val="FFFFFF"/>
                </a:solidFill>
                <a:latin typeface="Arial" pitchFamily="34" charset="0"/>
                <a:cs typeface="Arial" pitchFamily="34" charset="0"/>
              </a:rPr>
              <a:t>(from </a:t>
            </a:r>
            <a:r>
              <a:rPr lang="en-US" b="1" dirty="0" err="1">
                <a:solidFill>
                  <a:srgbClr val="FFFFFF"/>
                </a:solidFill>
                <a:latin typeface="Arial" pitchFamily="34" charset="0"/>
                <a:cs typeface="Arial" pitchFamily="34" charset="0"/>
              </a:rPr>
              <a:t>Ogutu</a:t>
            </a:r>
            <a:r>
              <a:rPr lang="en-US" b="1" dirty="0">
                <a:solidFill>
                  <a:srgbClr val="FFFFFF"/>
                </a:solidFill>
                <a:latin typeface="Arial" pitchFamily="34" charset="0"/>
                <a:cs typeface="Arial" pitchFamily="34" charset="0"/>
              </a:rPr>
              <a:t> </a:t>
            </a:r>
            <a:r>
              <a:rPr lang="en-US" b="1" i="1" dirty="0">
                <a:solidFill>
                  <a:srgbClr val="FFFFFF"/>
                </a:solidFill>
                <a:latin typeface="Arial" pitchFamily="34" charset="0"/>
                <a:cs typeface="Arial" pitchFamily="34" charset="0"/>
              </a:rPr>
              <a:t>et al</a:t>
            </a:r>
            <a:r>
              <a:rPr lang="en-US" b="1" dirty="0">
                <a:solidFill>
                  <a:srgbClr val="FFFFFF"/>
                </a:solidFill>
                <a:latin typeface="Arial" pitchFamily="34" charset="0"/>
                <a:cs typeface="Arial" pitchFamily="34" charset="0"/>
              </a:rPr>
              <a:t>. 2016)</a:t>
            </a:r>
          </a:p>
        </p:txBody>
      </p:sp>
      <p:sp>
        <p:nvSpPr>
          <p:cNvPr id="1027" name="AutoShape 3"/>
          <p:cNvSpPr>
            <a:spLocks noChangeAspect="1" noChangeArrowheads="1" noTextEdit="1"/>
          </p:cNvSpPr>
          <p:nvPr/>
        </p:nvSpPr>
        <p:spPr bwMode="auto">
          <a:xfrm>
            <a:off x="4572000" y="1981200"/>
            <a:ext cx="4460875"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3" name="Group 72"/>
          <p:cNvGrpSpPr/>
          <p:nvPr/>
        </p:nvGrpSpPr>
        <p:grpSpPr>
          <a:xfrm>
            <a:off x="5618163" y="2066925"/>
            <a:ext cx="3235325" cy="3598863"/>
            <a:chOff x="5618163" y="2066925"/>
            <a:chExt cx="3235325" cy="3598863"/>
          </a:xfrm>
        </p:grpSpPr>
        <p:sp>
          <p:nvSpPr>
            <p:cNvPr id="1029" name="Line 5"/>
            <p:cNvSpPr>
              <a:spLocks noChangeShapeType="1"/>
            </p:cNvSpPr>
            <p:nvPr/>
          </p:nvSpPr>
          <p:spPr bwMode="auto">
            <a:xfrm>
              <a:off x="5618163"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030" name="Line 6"/>
            <p:cNvSpPr>
              <a:spLocks noChangeShapeType="1"/>
            </p:cNvSpPr>
            <p:nvPr/>
          </p:nvSpPr>
          <p:spPr bwMode="auto">
            <a:xfrm>
              <a:off x="5618163" y="5664200"/>
              <a:ext cx="3233738" cy="15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Line 7"/>
            <p:cNvSpPr>
              <a:spLocks noChangeShapeType="1"/>
            </p:cNvSpPr>
            <p:nvPr/>
          </p:nvSpPr>
          <p:spPr bwMode="auto">
            <a:xfrm>
              <a:off x="5618163" y="2066925"/>
              <a:ext cx="1588" cy="3597275"/>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032" name="Line 8"/>
            <p:cNvSpPr>
              <a:spLocks noChangeShapeType="1"/>
            </p:cNvSpPr>
            <p:nvPr/>
          </p:nvSpPr>
          <p:spPr bwMode="auto">
            <a:xfrm>
              <a:off x="6161088"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6702425"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a:off x="7235825"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a:off x="7777163"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8320088"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Line 19"/>
            <p:cNvSpPr>
              <a:spLocks noChangeShapeType="1"/>
            </p:cNvSpPr>
            <p:nvPr/>
          </p:nvSpPr>
          <p:spPr bwMode="auto">
            <a:xfrm>
              <a:off x="5618163" y="2066925"/>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Line 20"/>
            <p:cNvSpPr>
              <a:spLocks noChangeShapeType="1"/>
            </p:cNvSpPr>
            <p:nvPr/>
          </p:nvSpPr>
          <p:spPr bwMode="auto">
            <a:xfrm>
              <a:off x="5618163" y="5065713"/>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Line 21"/>
            <p:cNvSpPr>
              <a:spLocks noChangeShapeType="1"/>
            </p:cNvSpPr>
            <p:nvPr/>
          </p:nvSpPr>
          <p:spPr bwMode="auto">
            <a:xfrm>
              <a:off x="5618163" y="4465638"/>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a:off x="5618163" y="3865563"/>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Line 23"/>
            <p:cNvSpPr>
              <a:spLocks noChangeShapeType="1"/>
            </p:cNvSpPr>
            <p:nvPr/>
          </p:nvSpPr>
          <p:spPr bwMode="auto">
            <a:xfrm>
              <a:off x="5618163" y="3265488"/>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Line 24"/>
            <p:cNvSpPr>
              <a:spLocks noChangeShapeType="1"/>
            </p:cNvSpPr>
            <p:nvPr/>
          </p:nvSpPr>
          <p:spPr bwMode="auto">
            <a:xfrm>
              <a:off x="5618163" y="2667000"/>
              <a:ext cx="3233738" cy="1588"/>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Line 48"/>
            <p:cNvSpPr>
              <a:spLocks noChangeShapeType="1"/>
            </p:cNvSpPr>
            <p:nvPr/>
          </p:nvSpPr>
          <p:spPr bwMode="auto">
            <a:xfrm>
              <a:off x="8851900" y="2066925"/>
              <a:ext cx="1588" cy="3597275"/>
            </a:xfrm>
            <a:prstGeom prst="line">
              <a:avLst/>
            </a:prstGeom>
            <a:no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418138" y="5702300"/>
            <a:ext cx="3640807" cy="435144"/>
            <a:chOff x="5418138" y="5702300"/>
            <a:chExt cx="3640807" cy="435144"/>
          </a:xfrm>
        </p:grpSpPr>
        <p:sp>
          <p:nvSpPr>
            <p:cNvPr id="1055" name="Rectangle 31"/>
            <p:cNvSpPr>
              <a:spLocks noChangeArrowheads="1"/>
            </p:cNvSpPr>
            <p:nvPr/>
          </p:nvSpPr>
          <p:spPr bwMode="auto">
            <a:xfrm>
              <a:off x="7020000" y="5922000"/>
              <a:ext cx="50013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pitchFamily="34" charset="0"/>
                  <a:cs typeface="Arial" pitchFamily="34" charset="0"/>
                </a:rPr>
                <a:t>YEAR</a:t>
              </a:r>
              <a:endParaRPr kumimoji="0" lang="en-US" sz="1800" b="1" i="0" u="none" strike="noStrike" cap="none" normalizeH="0" baseline="0" dirty="0">
                <a:ln>
                  <a:noFill/>
                </a:ln>
                <a:effectLst/>
                <a:latin typeface="Arial" pitchFamily="34" charset="0"/>
                <a:cs typeface="Arial" pitchFamily="34" charset="0"/>
              </a:endParaRPr>
            </a:p>
          </p:txBody>
        </p:sp>
        <p:grpSp>
          <p:nvGrpSpPr>
            <p:cNvPr id="74" name="Group 73"/>
            <p:cNvGrpSpPr/>
            <p:nvPr/>
          </p:nvGrpSpPr>
          <p:grpSpPr>
            <a:xfrm>
              <a:off x="5418138" y="5702300"/>
              <a:ext cx="3640807" cy="215444"/>
              <a:chOff x="5418138" y="5702300"/>
              <a:chExt cx="3640807" cy="215444"/>
            </a:xfrm>
          </p:grpSpPr>
          <p:sp>
            <p:nvSpPr>
              <p:cNvPr id="1037" name="Rectangle 13"/>
              <p:cNvSpPr>
                <a:spLocks noChangeArrowheads="1"/>
              </p:cNvSpPr>
              <p:nvPr/>
            </p:nvSpPr>
            <p:spPr bwMode="auto">
              <a:xfrm>
                <a:off x="5418138"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pitchFamily="34" charset="0"/>
                    <a:cs typeface="Arial" pitchFamily="34" charset="0"/>
                  </a:rPr>
                  <a:t>1960</a:t>
                </a:r>
                <a:endParaRPr kumimoji="0" lang="en-US" sz="1800" b="1" i="0" u="none" strike="noStrike" cap="none" normalizeH="0" baseline="0" dirty="0">
                  <a:ln>
                    <a:noFill/>
                  </a:ln>
                  <a:effectLst/>
                  <a:latin typeface="Arial" pitchFamily="34" charset="0"/>
                  <a:cs typeface="Arial" pitchFamily="34" charset="0"/>
                </a:endParaRPr>
              </a:p>
            </p:txBody>
          </p:sp>
          <p:sp>
            <p:nvSpPr>
              <p:cNvPr id="1038" name="Rectangle 14"/>
              <p:cNvSpPr>
                <a:spLocks noChangeArrowheads="1"/>
              </p:cNvSpPr>
              <p:nvPr/>
            </p:nvSpPr>
            <p:spPr bwMode="auto">
              <a:xfrm>
                <a:off x="5961063"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effectLst/>
                    <a:latin typeface="Arial" pitchFamily="34" charset="0"/>
                    <a:cs typeface="Arial" pitchFamily="34" charset="0"/>
                  </a:rPr>
                  <a:t>1970</a:t>
                </a:r>
                <a:endParaRPr kumimoji="0" lang="en-US" sz="1800" b="1" i="0" u="none" strike="noStrike" cap="none" normalizeH="0" baseline="0">
                  <a:ln>
                    <a:noFill/>
                  </a:ln>
                  <a:effectLst/>
                  <a:latin typeface="Arial" pitchFamily="34" charset="0"/>
                  <a:cs typeface="Arial" pitchFamily="34" charset="0"/>
                </a:endParaRPr>
              </a:p>
            </p:txBody>
          </p:sp>
          <p:sp>
            <p:nvSpPr>
              <p:cNvPr id="1039" name="Rectangle 15"/>
              <p:cNvSpPr>
                <a:spLocks noChangeArrowheads="1"/>
              </p:cNvSpPr>
              <p:nvPr/>
            </p:nvSpPr>
            <p:spPr bwMode="auto">
              <a:xfrm>
                <a:off x="6502400"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effectLst/>
                    <a:latin typeface="Arial" pitchFamily="34" charset="0"/>
                    <a:cs typeface="Arial" pitchFamily="34" charset="0"/>
                  </a:rPr>
                  <a:t>1980</a:t>
                </a:r>
                <a:endParaRPr kumimoji="0" lang="en-US" sz="1800" b="1" i="0" u="none" strike="noStrike" cap="none" normalizeH="0" baseline="0">
                  <a:ln>
                    <a:noFill/>
                  </a:ln>
                  <a:effectLst/>
                  <a:latin typeface="Arial" pitchFamily="34" charset="0"/>
                  <a:cs typeface="Arial" pitchFamily="34" charset="0"/>
                </a:endParaRPr>
              </a:p>
            </p:txBody>
          </p:sp>
          <p:sp>
            <p:nvSpPr>
              <p:cNvPr id="1040" name="Rectangle 16"/>
              <p:cNvSpPr>
                <a:spLocks noChangeArrowheads="1"/>
              </p:cNvSpPr>
              <p:nvPr/>
            </p:nvSpPr>
            <p:spPr bwMode="auto">
              <a:xfrm>
                <a:off x="7045325"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effectLst/>
                    <a:latin typeface="Arial" pitchFamily="34" charset="0"/>
                    <a:cs typeface="Arial" pitchFamily="34" charset="0"/>
                  </a:rPr>
                  <a:t>1990</a:t>
                </a:r>
                <a:endParaRPr kumimoji="0" lang="en-US" sz="1800" b="1" i="0" u="none" strike="noStrike" cap="none" normalizeH="0" baseline="0">
                  <a:ln>
                    <a:noFill/>
                  </a:ln>
                  <a:effectLst/>
                  <a:latin typeface="Arial" pitchFamily="34" charset="0"/>
                  <a:cs typeface="Arial" pitchFamily="34" charset="0"/>
                </a:endParaRPr>
              </a:p>
            </p:txBody>
          </p:sp>
          <p:sp>
            <p:nvSpPr>
              <p:cNvPr id="1041" name="Rectangle 17"/>
              <p:cNvSpPr>
                <a:spLocks noChangeArrowheads="1"/>
              </p:cNvSpPr>
              <p:nvPr/>
            </p:nvSpPr>
            <p:spPr bwMode="auto">
              <a:xfrm>
                <a:off x="7577138"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effectLst/>
                    <a:latin typeface="Arial" pitchFamily="34" charset="0"/>
                    <a:cs typeface="Arial" pitchFamily="34" charset="0"/>
                  </a:rPr>
                  <a:t>2000</a:t>
                </a:r>
                <a:endParaRPr kumimoji="0" lang="en-US" sz="1800" b="1" i="0" u="none" strike="noStrike" cap="none" normalizeH="0" baseline="0">
                  <a:ln>
                    <a:noFill/>
                  </a:ln>
                  <a:effectLst/>
                  <a:latin typeface="Arial" pitchFamily="34" charset="0"/>
                  <a:cs typeface="Arial" pitchFamily="34" charset="0"/>
                </a:endParaRPr>
              </a:p>
            </p:txBody>
          </p:sp>
          <p:sp>
            <p:nvSpPr>
              <p:cNvPr id="1042" name="Rectangle 18"/>
              <p:cNvSpPr>
                <a:spLocks noChangeArrowheads="1"/>
              </p:cNvSpPr>
              <p:nvPr/>
            </p:nvSpPr>
            <p:spPr bwMode="auto">
              <a:xfrm>
                <a:off x="8120063"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pitchFamily="34" charset="0"/>
                    <a:cs typeface="Arial" pitchFamily="34" charset="0"/>
                  </a:rPr>
                  <a:t>2010</a:t>
                </a:r>
                <a:endParaRPr kumimoji="0" lang="en-US" sz="1800" b="1" i="0" u="none" strike="noStrike" cap="none" normalizeH="0" baseline="0" dirty="0">
                  <a:ln>
                    <a:noFill/>
                  </a:ln>
                  <a:effectLst/>
                  <a:latin typeface="Arial" pitchFamily="34" charset="0"/>
                  <a:cs typeface="Arial" pitchFamily="34" charset="0"/>
                </a:endParaRPr>
              </a:p>
            </p:txBody>
          </p:sp>
          <p:sp>
            <p:nvSpPr>
              <p:cNvPr id="1073" name="Rectangle 49"/>
              <p:cNvSpPr>
                <a:spLocks noChangeArrowheads="1"/>
              </p:cNvSpPr>
              <p:nvPr/>
            </p:nvSpPr>
            <p:spPr bwMode="auto">
              <a:xfrm>
                <a:off x="8661400" y="570230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pitchFamily="34" charset="0"/>
                    <a:cs typeface="Arial" pitchFamily="34" charset="0"/>
                  </a:rPr>
                  <a:t>2020</a:t>
                </a:r>
                <a:endParaRPr kumimoji="0" lang="en-US" sz="1800" b="1" i="0" u="none" strike="noStrike" cap="none" normalizeH="0" baseline="0" dirty="0">
                  <a:ln>
                    <a:noFill/>
                  </a:ln>
                  <a:effectLst/>
                  <a:latin typeface="Arial" pitchFamily="34" charset="0"/>
                  <a:cs typeface="Arial" pitchFamily="34" charset="0"/>
                </a:endParaRPr>
              </a:p>
            </p:txBody>
          </p:sp>
        </p:grpSp>
      </p:grpSp>
      <p:grpSp>
        <p:nvGrpSpPr>
          <p:cNvPr id="77" name="Group 76"/>
          <p:cNvGrpSpPr/>
          <p:nvPr/>
        </p:nvGrpSpPr>
        <p:grpSpPr>
          <a:xfrm>
            <a:off x="4453385" y="1990725"/>
            <a:ext cx="1085720" cy="3158540"/>
            <a:chOff x="4453385" y="1990725"/>
            <a:chExt cx="1085720" cy="3158540"/>
          </a:xfrm>
        </p:grpSpPr>
        <p:grpSp>
          <p:nvGrpSpPr>
            <p:cNvPr id="70" name="Group 69"/>
            <p:cNvGrpSpPr/>
            <p:nvPr/>
          </p:nvGrpSpPr>
          <p:grpSpPr>
            <a:xfrm>
              <a:off x="4896000" y="1990725"/>
              <a:ext cx="643105" cy="3158540"/>
              <a:chOff x="4867275" y="1990725"/>
              <a:chExt cx="643105" cy="3158540"/>
            </a:xfrm>
          </p:grpSpPr>
          <p:sp>
            <p:nvSpPr>
              <p:cNvPr id="1049" name="Rectangle 25"/>
              <p:cNvSpPr>
                <a:spLocks noChangeArrowheads="1"/>
              </p:cNvSpPr>
              <p:nvPr/>
            </p:nvSpPr>
            <p:spPr bwMode="auto">
              <a:xfrm>
                <a:off x="5000625" y="4979988"/>
                <a:ext cx="50975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effectLst/>
                    <a:latin typeface="Arial" pitchFamily="34" charset="0"/>
                    <a:cs typeface="Arial" pitchFamily="34" charset="0"/>
                  </a:rPr>
                  <a:t>500,000</a:t>
                </a:r>
                <a:endParaRPr kumimoji="0" lang="en-US" sz="1800" b="1" i="0" u="none" strike="noStrike" cap="none" normalizeH="0" baseline="0">
                  <a:ln>
                    <a:noFill/>
                  </a:ln>
                  <a:effectLst/>
                  <a:latin typeface="Arial" pitchFamily="34" charset="0"/>
                  <a:cs typeface="Arial" pitchFamily="34" charset="0"/>
                </a:endParaRPr>
              </a:p>
            </p:txBody>
          </p:sp>
          <p:sp>
            <p:nvSpPr>
              <p:cNvPr id="1050" name="Rectangle 26"/>
              <p:cNvSpPr>
                <a:spLocks noChangeArrowheads="1"/>
              </p:cNvSpPr>
              <p:nvPr/>
            </p:nvSpPr>
            <p:spPr bwMode="auto">
              <a:xfrm>
                <a:off x="4867275" y="4379913"/>
                <a:ext cx="6267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effectLst/>
                    <a:latin typeface="Arial" pitchFamily="34" charset="0"/>
                    <a:cs typeface="Arial" pitchFamily="34" charset="0"/>
                  </a:rPr>
                  <a:t>1,000,000</a:t>
                </a:r>
                <a:endParaRPr kumimoji="0" lang="en-US" sz="1800" b="1" i="0" u="none" strike="noStrike" cap="none" normalizeH="0" baseline="0">
                  <a:ln>
                    <a:noFill/>
                  </a:ln>
                  <a:effectLst/>
                  <a:latin typeface="Arial" pitchFamily="34" charset="0"/>
                  <a:cs typeface="Arial" pitchFamily="34" charset="0"/>
                </a:endParaRPr>
              </a:p>
            </p:txBody>
          </p:sp>
          <p:sp>
            <p:nvSpPr>
              <p:cNvPr id="1051" name="Rectangle 27"/>
              <p:cNvSpPr>
                <a:spLocks noChangeArrowheads="1"/>
              </p:cNvSpPr>
              <p:nvPr/>
            </p:nvSpPr>
            <p:spPr bwMode="auto">
              <a:xfrm>
                <a:off x="4867275" y="3779838"/>
                <a:ext cx="6267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effectLst/>
                    <a:latin typeface="Arial" pitchFamily="34" charset="0"/>
                    <a:cs typeface="Arial" pitchFamily="34" charset="0"/>
                  </a:rPr>
                  <a:t>1,500,000</a:t>
                </a:r>
                <a:endParaRPr kumimoji="0" lang="en-US" sz="1800" b="1" i="0" u="none" strike="noStrike" cap="none" normalizeH="0" baseline="0">
                  <a:ln>
                    <a:noFill/>
                  </a:ln>
                  <a:effectLst/>
                  <a:latin typeface="Arial" pitchFamily="34" charset="0"/>
                  <a:cs typeface="Arial" pitchFamily="34" charset="0"/>
                </a:endParaRPr>
              </a:p>
            </p:txBody>
          </p:sp>
          <p:sp>
            <p:nvSpPr>
              <p:cNvPr id="1052" name="Rectangle 28"/>
              <p:cNvSpPr>
                <a:spLocks noChangeArrowheads="1"/>
              </p:cNvSpPr>
              <p:nvPr/>
            </p:nvSpPr>
            <p:spPr bwMode="auto">
              <a:xfrm>
                <a:off x="4867275" y="3179763"/>
                <a:ext cx="6267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effectLst/>
                    <a:latin typeface="Arial" pitchFamily="34" charset="0"/>
                    <a:cs typeface="Arial" pitchFamily="34" charset="0"/>
                  </a:rPr>
                  <a:t>2,000,000</a:t>
                </a:r>
                <a:endParaRPr kumimoji="0" lang="en-US" sz="1800" b="1" i="0" u="none" strike="noStrike" cap="none" normalizeH="0" baseline="0">
                  <a:ln>
                    <a:noFill/>
                  </a:ln>
                  <a:effectLst/>
                  <a:latin typeface="Arial" pitchFamily="34" charset="0"/>
                  <a:cs typeface="Arial" pitchFamily="34" charset="0"/>
                </a:endParaRPr>
              </a:p>
            </p:txBody>
          </p:sp>
          <p:sp>
            <p:nvSpPr>
              <p:cNvPr id="1053" name="Rectangle 29"/>
              <p:cNvSpPr>
                <a:spLocks noChangeArrowheads="1"/>
              </p:cNvSpPr>
              <p:nvPr/>
            </p:nvSpPr>
            <p:spPr bwMode="auto">
              <a:xfrm>
                <a:off x="4867275" y="2581275"/>
                <a:ext cx="6267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effectLst/>
                    <a:latin typeface="Arial" pitchFamily="34" charset="0"/>
                    <a:cs typeface="Arial" pitchFamily="34" charset="0"/>
                  </a:rPr>
                  <a:t>2,500,000</a:t>
                </a:r>
                <a:endParaRPr kumimoji="0" lang="en-US" sz="1800" b="1" i="0" u="none" strike="noStrike" cap="none" normalizeH="0" baseline="0">
                  <a:ln>
                    <a:noFill/>
                  </a:ln>
                  <a:effectLst/>
                  <a:latin typeface="Arial" pitchFamily="34" charset="0"/>
                  <a:cs typeface="Arial" pitchFamily="34" charset="0"/>
                </a:endParaRPr>
              </a:p>
            </p:txBody>
          </p:sp>
          <p:sp>
            <p:nvSpPr>
              <p:cNvPr id="1054" name="Rectangle 30"/>
              <p:cNvSpPr>
                <a:spLocks noChangeArrowheads="1"/>
              </p:cNvSpPr>
              <p:nvPr/>
            </p:nvSpPr>
            <p:spPr bwMode="auto">
              <a:xfrm>
                <a:off x="4867275" y="1990725"/>
                <a:ext cx="6267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pitchFamily="34" charset="0"/>
                    <a:cs typeface="Arial" pitchFamily="34" charset="0"/>
                  </a:rPr>
                  <a:t>3,000,000</a:t>
                </a:r>
                <a:endParaRPr kumimoji="0" lang="en-US" sz="1800" b="1" i="0" u="none" strike="noStrike" cap="none" normalizeH="0" baseline="0" dirty="0">
                  <a:ln>
                    <a:noFill/>
                  </a:ln>
                  <a:effectLst/>
                  <a:latin typeface="Arial" pitchFamily="34" charset="0"/>
                  <a:cs typeface="Arial" pitchFamily="34" charset="0"/>
                </a:endParaRPr>
              </a:p>
            </p:txBody>
          </p:sp>
        </p:grpSp>
        <p:sp>
          <p:nvSpPr>
            <p:cNvPr id="72" name="TextBox 71"/>
            <p:cNvSpPr txBox="1"/>
            <p:nvPr/>
          </p:nvSpPr>
          <p:spPr bwMode="auto">
            <a:xfrm rot="16200000">
              <a:off x="3492000" y="3672000"/>
              <a:ext cx="2302233" cy="379463"/>
            </a:xfrm>
            <a:prstGeom prst="rect">
              <a:avLst/>
            </a:prstGeom>
            <a:noFill/>
            <a:ln w="9525">
              <a:noFill/>
              <a:miter lim="800000"/>
              <a:headEnd/>
              <a:tailEnd/>
            </a:ln>
          </p:spPr>
          <p:txBody>
            <a:bodyPr wrap="none" rtlCol="0">
              <a:spAutoFit/>
            </a:bodyPr>
            <a:lstStyle/>
            <a:p>
              <a:pPr>
                <a:lnSpc>
                  <a:spcPts val="2500"/>
                </a:lnSpc>
              </a:pPr>
              <a:r>
                <a:rPr lang="en-US" sz="1600" b="1" dirty="0">
                  <a:latin typeface="Arial" pitchFamily="34" charset="0"/>
                  <a:cs typeface="Arial" pitchFamily="34" charset="0"/>
                </a:rPr>
                <a:t>WILDLIFE  NUMBERS</a:t>
              </a:r>
            </a:p>
          </p:txBody>
        </p:sp>
      </p:grpSp>
      <p:sp>
        <p:nvSpPr>
          <p:cNvPr id="75" name="TextBox 74"/>
          <p:cNvSpPr txBox="1"/>
          <p:nvPr/>
        </p:nvSpPr>
        <p:spPr bwMode="auto">
          <a:xfrm>
            <a:off x="1350864" y="4608000"/>
            <a:ext cx="1316136" cy="421055"/>
          </a:xfrm>
          <a:prstGeom prst="rect">
            <a:avLst/>
          </a:prstGeom>
          <a:noFill/>
          <a:ln w="9525">
            <a:noFill/>
            <a:miter lim="800000"/>
            <a:headEnd/>
            <a:tailEnd/>
          </a:ln>
        </p:spPr>
        <p:txBody>
          <a:bodyPr wrap="none" rtlCol="0">
            <a:spAutoFit/>
          </a:bodyPr>
          <a:lstStyle/>
          <a:p>
            <a:pPr>
              <a:lnSpc>
                <a:spcPts val="2500"/>
              </a:lnSpc>
            </a:pPr>
            <a:r>
              <a:rPr lang="en-US" sz="2400" dirty="0">
                <a:solidFill>
                  <a:schemeClr val="bg1"/>
                </a:solidFill>
              </a:rPr>
              <a:t>(</a:t>
            </a:r>
            <a:r>
              <a:rPr lang="en-US" sz="2000" dirty="0" smtClean="0">
                <a:solidFill>
                  <a:srgbClr val="FFFFFF"/>
                </a:solidFill>
              </a:rPr>
              <a:t>Figure 2</a:t>
            </a:r>
            <a:r>
              <a:rPr lang="en-US" sz="2400" dirty="0" smtClean="0">
                <a:solidFill>
                  <a:srgbClr val="FFFFFF"/>
                </a:solidFill>
              </a:rPr>
              <a:t>)</a:t>
            </a:r>
            <a:endParaRPr lang="en-US" sz="2400" b="1" dirty="0">
              <a:latin typeface="Times New Roman" pitchFamily="18" charset="0"/>
              <a:cs typeface="Times New Roman" pitchFamily="18" charset="0"/>
            </a:endParaRPr>
          </a:p>
        </p:txBody>
      </p:sp>
      <p:grpSp>
        <p:nvGrpSpPr>
          <p:cNvPr id="78" name="Group 77"/>
          <p:cNvGrpSpPr/>
          <p:nvPr/>
        </p:nvGrpSpPr>
        <p:grpSpPr>
          <a:xfrm>
            <a:off x="6103938" y="4111626"/>
            <a:ext cx="2263775" cy="1009650"/>
            <a:chOff x="6103938" y="4111626"/>
            <a:chExt cx="2263775" cy="1009650"/>
          </a:xfrm>
        </p:grpSpPr>
        <p:sp>
          <p:nvSpPr>
            <p:cNvPr id="79" name="Oval 50"/>
            <p:cNvSpPr>
              <a:spLocks noChangeArrowheads="1"/>
            </p:cNvSpPr>
            <p:nvPr/>
          </p:nvSpPr>
          <p:spPr bwMode="auto">
            <a:xfrm>
              <a:off x="6103938" y="4111626"/>
              <a:ext cx="114300" cy="104775"/>
            </a:xfrm>
            <a:prstGeom prst="ellipse">
              <a:avLst/>
            </a:prstGeom>
            <a:solidFill>
              <a:schemeClr val="tx1"/>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51"/>
            <p:cNvSpPr>
              <a:spLocks noChangeArrowheads="1"/>
            </p:cNvSpPr>
            <p:nvPr/>
          </p:nvSpPr>
          <p:spPr bwMode="auto">
            <a:xfrm>
              <a:off x="7188200" y="4625976"/>
              <a:ext cx="104775" cy="104775"/>
            </a:xfrm>
            <a:prstGeom prst="ellipse">
              <a:avLst/>
            </a:prstGeom>
            <a:solidFill>
              <a:schemeClr val="tx1"/>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52"/>
            <p:cNvSpPr>
              <a:spLocks noChangeArrowheads="1"/>
            </p:cNvSpPr>
            <p:nvPr/>
          </p:nvSpPr>
          <p:spPr bwMode="auto">
            <a:xfrm>
              <a:off x="8262938" y="5006976"/>
              <a:ext cx="104775" cy="114300"/>
            </a:xfrm>
            <a:prstGeom prst="ellipse">
              <a:avLst/>
            </a:prstGeom>
            <a:solidFill>
              <a:schemeClr val="tx1"/>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5618162" y="3892550"/>
            <a:ext cx="3233739" cy="1341439"/>
            <a:chOff x="5618162" y="3892550"/>
            <a:chExt cx="3233739" cy="1341439"/>
          </a:xfrm>
        </p:grpSpPr>
        <p:sp>
          <p:nvSpPr>
            <p:cNvPr id="83" name="Freeform 53"/>
            <p:cNvSpPr>
              <a:spLocks/>
            </p:cNvSpPr>
            <p:nvPr/>
          </p:nvSpPr>
          <p:spPr bwMode="auto">
            <a:xfrm>
              <a:off x="8320088" y="5064126"/>
              <a:ext cx="531813" cy="169863"/>
            </a:xfrm>
            <a:custGeom>
              <a:avLst/>
              <a:gdLst/>
              <a:ahLst/>
              <a:cxnLst>
                <a:cxn ang="0">
                  <a:pos x="0" y="0"/>
                </a:cxn>
                <a:cxn ang="0">
                  <a:pos x="56" y="18"/>
                </a:cxn>
              </a:cxnLst>
              <a:rect l="0" t="0" r="r" b="b"/>
              <a:pathLst>
                <a:path w="56" h="18">
                  <a:moveTo>
                    <a:pt x="0" y="0"/>
                  </a:moveTo>
                  <a:cubicBezTo>
                    <a:pt x="22" y="7"/>
                    <a:pt x="43" y="14"/>
                    <a:pt x="56" y="18"/>
                  </a:cubicBezTo>
                </a:path>
              </a:pathLst>
            </a:custGeom>
            <a:noFill/>
            <a:ln w="635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4"/>
            <p:cNvSpPr>
              <a:spLocks/>
            </p:cNvSpPr>
            <p:nvPr/>
          </p:nvSpPr>
          <p:spPr bwMode="auto">
            <a:xfrm>
              <a:off x="6161088" y="4168776"/>
              <a:ext cx="2159000" cy="895350"/>
            </a:xfrm>
            <a:custGeom>
              <a:avLst/>
              <a:gdLst>
                <a:gd name="connsiteX0" fmla="*/ 0 w 10000"/>
                <a:gd name="connsiteY0" fmla="*/ 0 h 10000"/>
                <a:gd name="connsiteX1" fmla="*/ 4978 w 10000"/>
                <a:gd name="connsiteY1" fmla="*/ 5745 h 10000"/>
                <a:gd name="connsiteX2" fmla="*/ 10000 w 10000"/>
                <a:gd name="connsiteY2" fmla="*/ 10000 h 10000"/>
                <a:gd name="connsiteX0" fmla="*/ 0 w 10000"/>
                <a:gd name="connsiteY0" fmla="*/ 0 h 10000"/>
                <a:gd name="connsiteX1" fmla="*/ 4978 w 10000"/>
                <a:gd name="connsiteY1" fmla="*/ 5745 h 10000"/>
                <a:gd name="connsiteX2" fmla="*/ 10000 w 10000"/>
                <a:gd name="connsiteY2" fmla="*/ 10000 h 10000"/>
                <a:gd name="connsiteX0" fmla="*/ 0 w 10000"/>
                <a:gd name="connsiteY0" fmla="*/ 0 h 10000"/>
                <a:gd name="connsiteX1" fmla="*/ 4978 w 10000"/>
                <a:gd name="connsiteY1" fmla="*/ 5745 h 10000"/>
                <a:gd name="connsiteX2" fmla="*/ 10000 w 10000"/>
                <a:gd name="connsiteY2" fmla="*/ 10000 h 10000"/>
                <a:gd name="connsiteX0" fmla="*/ 0 w 10000"/>
                <a:gd name="connsiteY0" fmla="*/ 0 h 10000"/>
                <a:gd name="connsiteX1" fmla="*/ 4978 w 10000"/>
                <a:gd name="connsiteY1" fmla="*/ 5745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cubicBezTo>
                    <a:pt x="1784" y="2447"/>
                    <a:pt x="3193" y="4015"/>
                    <a:pt x="4978" y="5745"/>
                  </a:cubicBezTo>
                  <a:cubicBezTo>
                    <a:pt x="7171" y="8006"/>
                    <a:pt x="8095" y="8697"/>
                    <a:pt x="10000" y="10000"/>
                  </a:cubicBezTo>
                </a:path>
              </a:pathLst>
            </a:custGeom>
            <a:noFill/>
            <a:ln w="635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5"/>
            <p:cNvSpPr>
              <a:spLocks/>
            </p:cNvSpPr>
            <p:nvPr/>
          </p:nvSpPr>
          <p:spPr bwMode="auto">
            <a:xfrm>
              <a:off x="5618162" y="3892550"/>
              <a:ext cx="554038" cy="284400"/>
            </a:xfrm>
            <a:custGeom>
              <a:avLst/>
              <a:gdLst/>
              <a:ahLst/>
              <a:cxnLst>
                <a:cxn ang="0">
                  <a:pos x="0" y="0"/>
                </a:cxn>
                <a:cxn ang="0">
                  <a:pos x="57" y="29"/>
                </a:cxn>
              </a:cxnLst>
              <a:rect l="0" t="0" r="r" b="b"/>
              <a:pathLst>
                <a:path w="57" h="29">
                  <a:moveTo>
                    <a:pt x="0" y="0"/>
                  </a:moveTo>
                  <a:cubicBezTo>
                    <a:pt x="13" y="7"/>
                    <a:pt x="35" y="18"/>
                    <a:pt x="57" y="29"/>
                  </a:cubicBezTo>
                </a:path>
              </a:pathLst>
            </a:custGeom>
            <a:noFill/>
            <a:ln w="635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5570538" y="2008188"/>
            <a:ext cx="2797175" cy="3132138"/>
            <a:chOff x="5570538" y="2008188"/>
            <a:chExt cx="2797175" cy="3132138"/>
          </a:xfrm>
        </p:grpSpPr>
        <p:sp>
          <p:nvSpPr>
            <p:cNvPr id="88" name="Oval 56"/>
            <p:cNvSpPr>
              <a:spLocks noChangeArrowheads="1"/>
            </p:cNvSpPr>
            <p:nvPr/>
          </p:nvSpPr>
          <p:spPr bwMode="auto">
            <a:xfrm>
              <a:off x="5570538" y="5035551"/>
              <a:ext cx="104775" cy="104775"/>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57"/>
            <p:cNvSpPr>
              <a:spLocks noChangeArrowheads="1"/>
            </p:cNvSpPr>
            <p:nvPr/>
          </p:nvSpPr>
          <p:spPr bwMode="auto">
            <a:xfrm>
              <a:off x="6103938" y="4987926"/>
              <a:ext cx="114300" cy="104775"/>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58"/>
            <p:cNvSpPr>
              <a:spLocks noChangeArrowheads="1"/>
            </p:cNvSpPr>
            <p:nvPr/>
          </p:nvSpPr>
          <p:spPr bwMode="auto">
            <a:xfrm>
              <a:off x="6645275" y="4740276"/>
              <a:ext cx="104775" cy="114300"/>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59"/>
            <p:cNvSpPr>
              <a:spLocks noChangeArrowheads="1"/>
            </p:cNvSpPr>
            <p:nvPr/>
          </p:nvSpPr>
          <p:spPr bwMode="auto">
            <a:xfrm>
              <a:off x="7188200" y="3806826"/>
              <a:ext cx="104775" cy="114300"/>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60"/>
            <p:cNvSpPr>
              <a:spLocks noChangeArrowheads="1"/>
            </p:cNvSpPr>
            <p:nvPr/>
          </p:nvSpPr>
          <p:spPr bwMode="auto">
            <a:xfrm>
              <a:off x="7720013" y="3206751"/>
              <a:ext cx="114300" cy="114300"/>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61"/>
            <p:cNvSpPr>
              <a:spLocks noChangeArrowheads="1"/>
            </p:cNvSpPr>
            <p:nvPr/>
          </p:nvSpPr>
          <p:spPr bwMode="auto">
            <a:xfrm>
              <a:off x="8262938" y="2008188"/>
              <a:ext cx="104775" cy="114300"/>
            </a:xfrm>
            <a:prstGeom prst="ellipse">
              <a:avLst/>
            </a:prstGeom>
            <a:solidFill>
              <a:srgbClr val="00FF00"/>
            </a:solid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Freeform 62"/>
          <p:cNvSpPr>
            <a:spLocks/>
          </p:cNvSpPr>
          <p:nvPr/>
        </p:nvSpPr>
        <p:spPr bwMode="auto">
          <a:xfrm>
            <a:off x="5618163" y="2065338"/>
            <a:ext cx="2701925" cy="3122613"/>
          </a:xfrm>
          <a:custGeom>
            <a:avLst/>
            <a:gdLst/>
            <a:ahLst/>
            <a:cxnLst>
              <a:cxn ang="0">
                <a:pos x="0" y="317"/>
              </a:cxn>
              <a:cxn ang="0">
                <a:pos x="284" y="0"/>
              </a:cxn>
            </a:cxnLst>
            <a:rect l="0" t="0" r="r" b="b"/>
            <a:pathLst>
              <a:path w="284" h="328">
                <a:moveTo>
                  <a:pt x="0" y="317"/>
                </a:moveTo>
                <a:cubicBezTo>
                  <a:pt x="153" y="328"/>
                  <a:pt x="217" y="137"/>
                  <a:pt x="284" y="0"/>
                </a:cubicBezTo>
              </a:path>
            </a:pathLst>
          </a:custGeom>
          <a:noFill/>
          <a:ln w="6350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bwMode="auto">
          <a:xfrm>
            <a:off x="6781800" y="2133600"/>
            <a:ext cx="1282723" cy="391197"/>
          </a:xfrm>
          <a:prstGeom prst="rect">
            <a:avLst/>
          </a:prstGeom>
          <a:noFill/>
          <a:ln w="9525">
            <a:noFill/>
            <a:miter lim="800000"/>
            <a:headEnd/>
            <a:tailEnd/>
          </a:ln>
        </p:spPr>
        <p:txBody>
          <a:bodyPr wrap="none" rtlCol="0">
            <a:spAutoFit/>
          </a:bodyPr>
          <a:lstStyle/>
          <a:p>
            <a:pPr>
              <a:lnSpc>
                <a:spcPts val="2500"/>
              </a:lnSpc>
            </a:pPr>
            <a:r>
              <a:rPr lang="en-US" sz="2000" b="1" i="1" dirty="0">
                <a:solidFill>
                  <a:srgbClr val="00FF00"/>
                </a:solidFill>
                <a:latin typeface="Arial" pitchFamily="34" charset="0"/>
                <a:cs typeface="Arial" pitchFamily="34" charset="0"/>
              </a:rPr>
              <a:t>NAMIBIA</a:t>
            </a:r>
          </a:p>
        </p:txBody>
      </p:sp>
      <p:sp>
        <p:nvSpPr>
          <p:cNvPr id="95" name="TextBox 94"/>
          <p:cNvSpPr txBox="1"/>
          <p:nvPr/>
        </p:nvSpPr>
        <p:spPr bwMode="auto">
          <a:xfrm>
            <a:off x="7758000" y="4495800"/>
            <a:ext cx="1066510" cy="391197"/>
          </a:xfrm>
          <a:prstGeom prst="rect">
            <a:avLst/>
          </a:prstGeom>
          <a:noFill/>
          <a:ln w="9525">
            <a:noFill/>
            <a:miter lim="800000"/>
            <a:headEnd/>
            <a:tailEnd/>
          </a:ln>
        </p:spPr>
        <p:txBody>
          <a:bodyPr wrap="none" rtlCol="0">
            <a:spAutoFit/>
          </a:bodyPr>
          <a:lstStyle/>
          <a:p>
            <a:pPr>
              <a:lnSpc>
                <a:spcPts val="2500"/>
              </a:lnSpc>
            </a:pPr>
            <a:r>
              <a:rPr lang="en-US" sz="2000" b="1" i="1" dirty="0">
                <a:solidFill>
                  <a:srgbClr val="FF0000"/>
                </a:solidFill>
                <a:latin typeface="Arial" pitchFamily="34" charset="0"/>
                <a:cs typeface="Arial" pitchFamily="34" charset="0"/>
              </a:rPr>
              <a:t>KENYA</a:t>
            </a:r>
          </a:p>
        </p:txBody>
      </p:sp>
    </p:spTree>
    <p:extLst>
      <p:ext uri="{BB962C8B-B14F-4D97-AF65-F5344CB8AC3E}">
        <p14:creationId xmlns:p14="http://schemas.microsoft.com/office/powerpoint/2010/main" val="40123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3000"/>
                            </p:stCondLst>
                            <p:childTnLst>
                              <p:par>
                                <p:cTn id="9" presetID="22" presetClass="entr" presetSubtype="1"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par>
                                <p:cTn id="12" presetID="3" presetClass="emph" presetSubtype="2" fill="hold" grpId="1" nodeType="withEffect">
                                  <p:stCondLst>
                                    <p:cond delay="1000"/>
                                  </p:stCondLst>
                                  <p:childTnLst>
                                    <p:animClr clrSpc="rgb" dir="cw">
                                      <p:cBhvr override="childStyle">
                                        <p:cTn id="13" dur="2000" fill="hold"/>
                                        <p:tgtEl>
                                          <p:spTgt spid="2"/>
                                        </p:tgtEl>
                                        <p:attrNameLst>
                                          <p:attrName>style.color</p:attrName>
                                        </p:attrNameLst>
                                      </p:cBhvr>
                                      <p:to>
                                        <a:srgbClr val="FFFF00"/>
                                      </p:to>
                                    </p:animClr>
                                  </p:childTnLst>
                                </p:cTn>
                              </p:par>
                            </p:childTnLst>
                          </p:cTn>
                        </p:par>
                        <p:par>
                          <p:cTn id="14" fill="hold">
                            <p:stCondLst>
                              <p:cond delay="7000"/>
                            </p:stCondLst>
                            <p:childTnLst>
                              <p:par>
                                <p:cTn id="15" presetID="22" presetClass="entr" presetSubtype="1" fill="hold" grpId="0" nodeType="after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par>
                                <p:cTn id="18" presetID="3" presetClass="emph" presetSubtype="2" fill="hold" grpId="1" nodeType="withEffect">
                                  <p:stCondLst>
                                    <p:cond delay="1000"/>
                                  </p:stCondLst>
                                  <p:childTnLst>
                                    <p:animClr clrSpc="rgb" dir="cw">
                                      <p:cBhvr override="childStyle">
                                        <p:cTn id="19" dur="2000" fill="hold"/>
                                        <p:tgtEl>
                                          <p:spTgt spid="3"/>
                                        </p:tgtEl>
                                        <p:attrNameLst>
                                          <p:attrName>style.color</p:attrName>
                                        </p:attrNameLst>
                                      </p:cBhvr>
                                      <p:to>
                                        <a:srgbClr val="FFFF00"/>
                                      </p:to>
                                    </p:animClr>
                                  </p:childTnLst>
                                </p:cTn>
                              </p:par>
                            </p:childTnLst>
                          </p:cTn>
                        </p:par>
                        <p:par>
                          <p:cTn id="20" fill="hold">
                            <p:stCondLst>
                              <p:cond delay="10500"/>
                            </p:stCondLst>
                            <p:childTnLst>
                              <p:par>
                                <p:cTn id="21" presetID="22" presetClass="entr" presetSubtype="1"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3000"/>
                                        <p:tgtEl>
                                          <p:spTgt spid="7"/>
                                        </p:tgtEl>
                                      </p:cBhvr>
                                    </p:animEffect>
                                  </p:childTnLst>
                                </p:cTn>
                              </p:par>
                              <p:par>
                                <p:cTn id="24" presetID="3" presetClass="emph" presetSubtype="2" fill="hold" grpId="1" nodeType="withEffect">
                                  <p:stCondLst>
                                    <p:cond delay="1000"/>
                                  </p:stCondLst>
                                  <p:childTnLst>
                                    <p:animClr clrSpc="rgb" dir="cw">
                                      <p:cBhvr override="childStyle">
                                        <p:cTn id="25" dur="2000" fill="hold"/>
                                        <p:tgtEl>
                                          <p:spTgt spid="5"/>
                                        </p:tgtEl>
                                        <p:attrNameLst>
                                          <p:attrName>style.color</p:attrName>
                                        </p:attrNameLst>
                                      </p:cBhvr>
                                      <p:to>
                                        <a:srgbClr val="FFFF00"/>
                                      </p:to>
                                    </p:animClr>
                                  </p:childTnLst>
                                </p:cTn>
                              </p:par>
                            </p:childTnLst>
                          </p:cTn>
                        </p:par>
                        <p:par>
                          <p:cTn id="26" fill="hold">
                            <p:stCondLst>
                              <p:cond delay="14500"/>
                            </p:stCondLst>
                            <p:childTnLst>
                              <p:par>
                                <p:cTn id="27" presetID="3" presetClass="emph" presetSubtype="2" fill="hold" grpId="1" nodeType="afterEffect">
                                  <p:stCondLst>
                                    <p:cond delay="500"/>
                                  </p:stCondLst>
                                  <p:childTnLst>
                                    <p:animClr clrSpc="rgb" dir="cw">
                                      <p:cBhvr override="childStyle">
                                        <p:cTn id="28" dur="2000" fill="hold"/>
                                        <p:tgtEl>
                                          <p:spTgt spid="7"/>
                                        </p:tgtEl>
                                        <p:attrNameLst>
                                          <p:attrName>style.color</p:attrName>
                                        </p:attrNameLst>
                                      </p:cBhvr>
                                      <p:to>
                                        <a:srgbClr val="FFFF00"/>
                                      </p:to>
                                    </p:animClr>
                                  </p:childTnLst>
                                </p:cTn>
                              </p:par>
                            </p:childTnLst>
                          </p:cTn>
                        </p:par>
                        <p:par>
                          <p:cTn id="29" fill="hold">
                            <p:stCondLst>
                              <p:cond delay="17000"/>
                            </p:stCondLst>
                            <p:childTnLst>
                              <p:par>
                                <p:cTn id="30" presetID="23" presetClass="entr" presetSubtype="16"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childTnLst>
                                </p:cTn>
                              </p:par>
                            </p:childTnLst>
                          </p:cTn>
                        </p:par>
                        <p:par>
                          <p:cTn id="34" fill="hold">
                            <p:stCondLst>
                              <p:cond delay="17500"/>
                            </p:stCondLst>
                            <p:childTnLst>
                              <p:par>
                                <p:cTn id="35" presetID="2" presetClass="entr" presetSubtype="4"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9000"/>
                            </p:stCondLst>
                            <p:childTnLst>
                              <p:par>
                                <p:cTn id="40" presetID="10" presetClass="entr" presetSubtype="0" fill="hold" nodeType="afterEffect">
                                  <p:stCondLst>
                                    <p:cond delay="50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childTnLst>
                                </p:cTn>
                              </p:par>
                            </p:childTnLst>
                          </p:cTn>
                        </p:par>
                        <p:par>
                          <p:cTn id="43" fill="hold">
                            <p:stCondLst>
                              <p:cond delay="20500"/>
                            </p:stCondLst>
                            <p:childTnLst>
                              <p:par>
                                <p:cTn id="44" presetID="22" presetClass="entr" presetSubtype="8" fill="hold" nodeType="afterEffect">
                                  <p:stCondLst>
                                    <p:cond delay="50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1000"/>
                                        <p:tgtEl>
                                          <p:spTgt spid="76"/>
                                        </p:tgtEl>
                                      </p:cBhvr>
                                    </p:animEffect>
                                  </p:childTnLst>
                                </p:cTn>
                              </p:par>
                            </p:childTnLst>
                          </p:cTn>
                        </p:par>
                        <p:par>
                          <p:cTn id="47" fill="hold">
                            <p:stCondLst>
                              <p:cond delay="22000"/>
                            </p:stCondLst>
                            <p:childTnLst>
                              <p:par>
                                <p:cTn id="48" presetID="22" presetClass="entr" presetSubtype="4" fill="hold" nodeType="afterEffect">
                                  <p:stCondLst>
                                    <p:cond delay="500"/>
                                  </p:stCondLst>
                                  <p:childTnLst>
                                    <p:set>
                                      <p:cBhvr>
                                        <p:cTn id="49" dur="1" fill="hold">
                                          <p:stCondLst>
                                            <p:cond delay="0"/>
                                          </p:stCondLst>
                                        </p:cTn>
                                        <p:tgtEl>
                                          <p:spTgt spid="77"/>
                                        </p:tgtEl>
                                        <p:attrNameLst>
                                          <p:attrName>style.visibility</p:attrName>
                                        </p:attrNameLst>
                                      </p:cBhvr>
                                      <p:to>
                                        <p:strVal val="visible"/>
                                      </p:to>
                                    </p:set>
                                    <p:animEffect transition="in" filter="wipe(down)">
                                      <p:cBhvr>
                                        <p:cTn id="50" dur="2000"/>
                                        <p:tgtEl>
                                          <p:spTgt spid="77"/>
                                        </p:tgtEl>
                                      </p:cBhvr>
                                    </p:animEffect>
                                  </p:childTnLst>
                                </p:cTn>
                              </p:par>
                            </p:childTnLst>
                          </p:cTn>
                        </p:par>
                        <p:par>
                          <p:cTn id="51" fill="hold">
                            <p:stCondLst>
                              <p:cond delay="24500"/>
                            </p:stCondLst>
                            <p:childTnLst>
                              <p:par>
                                <p:cTn id="52" presetID="22" presetClass="entr" presetSubtype="8" fill="hold" nodeType="afterEffect">
                                  <p:stCondLst>
                                    <p:cond delay="1000"/>
                                  </p:stCondLst>
                                  <p:childTnLst>
                                    <p:set>
                                      <p:cBhvr>
                                        <p:cTn id="53" dur="1" fill="hold">
                                          <p:stCondLst>
                                            <p:cond delay="0"/>
                                          </p:stCondLst>
                                        </p:cTn>
                                        <p:tgtEl>
                                          <p:spTgt spid="82"/>
                                        </p:tgtEl>
                                        <p:attrNameLst>
                                          <p:attrName>style.visibility</p:attrName>
                                        </p:attrNameLst>
                                      </p:cBhvr>
                                      <p:to>
                                        <p:strVal val="visible"/>
                                      </p:to>
                                    </p:set>
                                    <p:animEffect transition="in" filter="wipe(left)">
                                      <p:cBhvr>
                                        <p:cTn id="54" dur="3000"/>
                                        <p:tgtEl>
                                          <p:spTgt spid="82"/>
                                        </p:tgtEl>
                                      </p:cBhvr>
                                    </p:animEffect>
                                  </p:childTnLst>
                                </p:cTn>
                              </p:par>
                              <p:par>
                                <p:cTn id="55" presetID="22" presetClass="entr" presetSubtype="8"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3000"/>
                                        <p:tgtEl>
                                          <p:spTgt spid="78"/>
                                        </p:tgtEl>
                                      </p:cBhvr>
                                    </p:animEffect>
                                  </p:childTnLst>
                                </p:cTn>
                              </p:par>
                            </p:childTnLst>
                          </p:cTn>
                        </p:par>
                        <p:par>
                          <p:cTn id="58" fill="hold">
                            <p:stCondLst>
                              <p:cond delay="28500"/>
                            </p:stCondLst>
                            <p:childTnLst>
                              <p:par>
                                <p:cTn id="59" presetID="1"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childTnLst>
                          </p:cTn>
                        </p:par>
                        <p:par>
                          <p:cTn id="61" fill="hold">
                            <p:stCondLst>
                              <p:cond delay="28500"/>
                            </p:stCondLst>
                            <p:childTnLst>
                              <p:par>
                                <p:cTn id="62" presetID="22" presetClass="entr" presetSubtype="4" fill="hold" grpId="0" nodeType="afterEffect">
                                  <p:stCondLst>
                                    <p:cond delay="1000"/>
                                  </p:stCondLst>
                                  <p:childTnLst>
                                    <p:set>
                                      <p:cBhvr>
                                        <p:cTn id="63" dur="1" fill="hold">
                                          <p:stCondLst>
                                            <p:cond delay="0"/>
                                          </p:stCondLst>
                                        </p:cTn>
                                        <p:tgtEl>
                                          <p:spTgt spid="86"/>
                                        </p:tgtEl>
                                        <p:attrNameLst>
                                          <p:attrName>style.visibility</p:attrName>
                                        </p:attrNameLst>
                                      </p:cBhvr>
                                      <p:to>
                                        <p:strVal val="visible"/>
                                      </p:to>
                                    </p:set>
                                    <p:animEffect transition="in" filter="wipe(down)">
                                      <p:cBhvr>
                                        <p:cTn id="64" dur="3000"/>
                                        <p:tgtEl>
                                          <p:spTgt spid="86"/>
                                        </p:tgtEl>
                                      </p:cBhvr>
                                    </p:animEffect>
                                  </p:childTnLst>
                                </p:cTn>
                              </p:par>
                              <p:par>
                                <p:cTn id="65" presetID="22" presetClass="entr" presetSubtype="4" fill="hold" nodeType="withEffect">
                                  <p:stCondLst>
                                    <p:cond delay="500"/>
                                  </p:stCondLst>
                                  <p:childTnLst>
                                    <p:set>
                                      <p:cBhvr>
                                        <p:cTn id="66" dur="1" fill="hold">
                                          <p:stCondLst>
                                            <p:cond delay="0"/>
                                          </p:stCondLst>
                                        </p:cTn>
                                        <p:tgtEl>
                                          <p:spTgt spid="87"/>
                                        </p:tgtEl>
                                        <p:attrNameLst>
                                          <p:attrName>style.visibility</p:attrName>
                                        </p:attrNameLst>
                                      </p:cBhvr>
                                      <p:to>
                                        <p:strVal val="visible"/>
                                      </p:to>
                                    </p:set>
                                    <p:animEffect transition="in" filter="wipe(down)">
                                      <p:cBhvr>
                                        <p:cTn id="67" dur="3000"/>
                                        <p:tgtEl>
                                          <p:spTgt spid="87"/>
                                        </p:tgtEl>
                                      </p:cBhvr>
                                    </p:animEffect>
                                  </p:childTnLst>
                                </p:cTn>
                              </p:par>
                            </p:childTnLst>
                          </p:cTn>
                        </p:par>
                        <p:par>
                          <p:cTn id="68" fill="hold">
                            <p:stCondLst>
                              <p:cond delay="32500"/>
                            </p:stCondLst>
                            <p:childTnLst>
                              <p:par>
                                <p:cTn id="69" presetID="1"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childTnLst>
                          </p:cTn>
                        </p:par>
                        <p:par>
                          <p:cTn id="71" fill="hold">
                            <p:stCondLst>
                              <p:cond delay="32500"/>
                            </p:stCondLst>
                            <p:childTnLst>
                              <p:par>
                                <p:cTn id="72" presetID="37" presetClass="entr" presetSubtype="0" fill="hold" grpId="0" nodeType="afterEffect">
                                  <p:stCondLst>
                                    <p:cond delay="15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900" decel="100000" fill="hold"/>
                                        <p:tgtEl>
                                          <p:spTgt spid="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p:bldP spid="7" grpId="0"/>
      <p:bldP spid="7" grpId="1"/>
      <p:bldP spid="9" grpId="0"/>
      <p:bldP spid="75" grpId="0"/>
      <p:bldP spid="86" grpId="0" animBg="1"/>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7"/>
            <a:ext cx="7612063" cy="1575497"/>
          </a:xfrm>
        </p:spPr>
        <p:txBody>
          <a:bodyPr>
            <a:normAutofit fontScale="90000"/>
          </a:bodyPr>
          <a:lstStyle/>
          <a:p>
            <a:r>
              <a:rPr lang="en-US" sz="2400" b="1" dirty="0">
                <a:effectLst/>
              </a:rPr>
              <a:t>DECLARATION</a:t>
            </a:r>
            <a:br>
              <a:rPr lang="en-US" sz="2400" b="1" dirty="0">
                <a:effectLst/>
              </a:rPr>
            </a:br>
            <a:r>
              <a:rPr lang="en-US" sz="2400" b="1" dirty="0">
                <a:effectLst/>
              </a:rPr>
              <a:t>Voices of the Communities: A New Deal for rural communities and wildlife and natural resources</a:t>
            </a:r>
            <a:br>
              <a:rPr lang="en-US" sz="2400" b="1" dirty="0">
                <a:effectLst/>
              </a:rPr>
            </a:br>
            <a:r>
              <a:rPr lang="en-US" sz="2400" b="1" dirty="0">
                <a:effectLst/>
              </a:rPr>
              <a:t>Victoria Falls, Zimbabwe  24-25 June 2019</a:t>
            </a:r>
            <a:r>
              <a:rPr lang="en-US" sz="2000" b="1" dirty="0">
                <a:effectLst/>
              </a:rPr>
              <a:t/>
            </a:r>
            <a:br>
              <a:rPr lang="en-US" sz="2000" b="1" dirty="0">
                <a:effectLst/>
              </a:rPr>
            </a:br>
            <a:endParaRPr lang="en-US" sz="2000" b="1" dirty="0">
              <a:solidFill>
                <a:srgbClr val="000000"/>
              </a:solidFill>
            </a:endParaRPr>
          </a:p>
        </p:txBody>
      </p:sp>
      <p:sp>
        <p:nvSpPr>
          <p:cNvPr id="3" name="Vertical Text Placeholder 2"/>
          <p:cNvSpPr>
            <a:spLocks noGrp="1"/>
          </p:cNvSpPr>
          <p:nvPr>
            <p:ph type="body" orient="vert" idx="1"/>
          </p:nvPr>
        </p:nvSpPr>
        <p:spPr>
          <a:xfrm rot="16200000">
            <a:off x="3494346" y="-1800899"/>
            <a:ext cx="2155304" cy="9144001"/>
          </a:xfrm>
        </p:spPr>
        <p:txBody>
          <a:bodyPr>
            <a:normAutofit/>
          </a:bodyPr>
          <a:lstStyle/>
          <a:p>
            <a:r>
              <a:rPr lang="en-US" dirty="0">
                <a:effectLst/>
              </a:rPr>
              <a:t>We are not helpless communities. We have strong capacity to take this New Deal forward ourselves, if our rights of ownership, governance and use of our natural resources are recognized and respected, as share-holders and not mere stakeholders.</a:t>
            </a:r>
          </a:p>
          <a:p>
            <a:pPr marL="0" indent="0">
              <a:buNone/>
            </a:pPr>
            <a:endParaRPr lang="en-US" dirty="0">
              <a:latin typeface="Arial"/>
              <a:cs typeface="Arial"/>
            </a:endParaRPr>
          </a:p>
        </p:txBody>
      </p:sp>
      <p:sp>
        <p:nvSpPr>
          <p:cNvPr id="4" name="TextBox 3"/>
          <p:cNvSpPr txBox="1"/>
          <p:nvPr/>
        </p:nvSpPr>
        <p:spPr>
          <a:xfrm>
            <a:off x="1" y="4060436"/>
            <a:ext cx="9144000" cy="2308324"/>
          </a:xfrm>
          <a:prstGeom prst="rect">
            <a:avLst/>
          </a:prstGeom>
          <a:noFill/>
        </p:spPr>
        <p:txBody>
          <a:bodyPr wrap="square" rtlCol="0">
            <a:spAutoFit/>
          </a:bodyPr>
          <a:lstStyle/>
          <a:p>
            <a:pPr marL="342900" indent="-342900">
              <a:buFont typeface="Arial"/>
              <a:buChar char="•"/>
            </a:pPr>
            <a:r>
              <a:rPr lang="en-US" sz="2400" dirty="0">
                <a:solidFill>
                  <a:srgbClr val="FFFFFF"/>
                </a:solidFill>
              </a:rPr>
              <a:t>We </a:t>
            </a:r>
            <a:r>
              <a:rPr lang="en-US" sz="2400">
                <a:solidFill>
                  <a:srgbClr val="FFFFFF"/>
                </a:solidFill>
              </a:rPr>
              <a:t>therefore </a:t>
            </a:r>
            <a:r>
              <a:rPr lang="en-US" sz="2400" smtClean="0">
                <a:solidFill>
                  <a:srgbClr val="FFFFFF"/>
                </a:solidFill>
              </a:rPr>
              <a:t>invite </a:t>
            </a:r>
            <a:r>
              <a:rPr lang="en-US" sz="2400" dirty="0">
                <a:solidFill>
                  <a:srgbClr val="FFFFFF"/>
                </a:solidFill>
              </a:rPr>
              <a:t>you the Heads of State and governments in Africa together with the private sector and international organizations to recognize the role of communities in the ownership, management and conservation of natural resources that drives the wildlife economy across Africa and to address our concerns.</a:t>
            </a:r>
          </a:p>
        </p:txBody>
      </p:sp>
    </p:spTree>
    <p:extLst>
      <p:ext uri="{BB962C8B-B14F-4D97-AF65-F5344CB8AC3E}">
        <p14:creationId xmlns:p14="http://schemas.microsoft.com/office/powerpoint/2010/main" val="2369376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4000"/>
                                        <p:tgtEl>
                                          <p:spTgt spid="3">
                                            <p:txEl>
                                              <p:pRg st="0" end="0"/>
                                            </p:txEl>
                                          </p:spTgt>
                                        </p:tgtEl>
                                      </p:cBhvr>
                                    </p:animEffect>
                                  </p:childTnLst>
                                </p:cTn>
                              </p:par>
                            </p:childTnLst>
                          </p:cTn>
                        </p:par>
                        <p:par>
                          <p:cTn id="8" fill="hold">
                            <p:stCondLst>
                              <p:cond delay="4000"/>
                            </p:stCondLst>
                            <p:childTnLst>
                              <p:par>
                                <p:cTn id="9" presetID="22"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4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52400" y="5791200"/>
            <a:ext cx="8839200" cy="970522"/>
          </a:xfrm>
          <a:prstGeom prst="rect">
            <a:avLst/>
          </a:prstGeom>
          <a:noFill/>
          <a:ln w="9525">
            <a:noFill/>
            <a:miter lim="800000"/>
            <a:headEnd/>
            <a:tailEnd/>
          </a:ln>
        </p:spPr>
        <p:txBody>
          <a:bodyPr wrap="square" rtlCol="0">
            <a:spAutoFit/>
          </a:bodyPr>
          <a:lstStyle/>
          <a:p>
            <a:pPr>
              <a:lnSpc>
                <a:spcPct val="120000"/>
              </a:lnSpc>
            </a:pPr>
            <a:r>
              <a:rPr lang="en-US" sz="1600" b="1" dirty="0">
                <a:solidFill>
                  <a:srgbClr val="FFFFFF"/>
                </a:solidFill>
              </a:rPr>
              <a:t>Figure </a:t>
            </a:r>
            <a:r>
              <a:rPr lang="en-US" sz="1600" b="1" dirty="0" smtClean="0">
                <a:solidFill>
                  <a:srgbClr val="FFFFFF"/>
                </a:solidFill>
              </a:rPr>
              <a:t>3: </a:t>
            </a:r>
            <a:r>
              <a:rPr lang="en-US" sz="1600" b="1" dirty="0">
                <a:solidFill>
                  <a:srgbClr val="FFFFFF"/>
                </a:solidFill>
              </a:rPr>
              <a:t>Economic returns to conventional farming (yellow line) and to wildlife management (green line) in areas of different land productivity, with rainfall being a good proxy for productivity</a:t>
            </a:r>
            <a:endParaRPr lang="en-US" sz="1600" b="1" dirty="0">
              <a:solidFill>
                <a:srgbClr val="FFFFFF"/>
              </a:solidFill>
              <a:latin typeface="Times New Roman" pitchFamily="18" charset="0"/>
              <a:cs typeface="Times New Roman" pitchFamily="18" charset="0"/>
            </a:endParaRPr>
          </a:p>
        </p:txBody>
      </p:sp>
      <p:sp>
        <p:nvSpPr>
          <p:cNvPr id="3" name="TextBox 2"/>
          <p:cNvSpPr txBox="1"/>
          <p:nvPr/>
        </p:nvSpPr>
        <p:spPr bwMode="auto">
          <a:xfrm>
            <a:off x="152400" y="108000"/>
            <a:ext cx="8839200" cy="400110"/>
          </a:xfrm>
          <a:prstGeom prst="rect">
            <a:avLst/>
          </a:prstGeom>
          <a:noFill/>
          <a:ln w="9525">
            <a:noFill/>
            <a:miter lim="800000"/>
            <a:headEnd/>
            <a:tailEnd/>
          </a:ln>
        </p:spPr>
        <p:txBody>
          <a:bodyPr wrap="square" rtlCol="0">
            <a:spAutoFit/>
          </a:bodyPr>
          <a:lstStyle/>
          <a:p>
            <a:r>
              <a:rPr lang="en-US" sz="2000" b="1" dirty="0">
                <a:solidFill>
                  <a:schemeClr val="bg1"/>
                </a:solidFill>
              </a:rPr>
              <a:t>The message is powerfully explained using the simple diagram below ─</a:t>
            </a:r>
            <a:endParaRPr lang="en-US" sz="2000" b="1" dirty="0">
              <a:solidFill>
                <a:schemeClr val="bg1"/>
              </a:solidFill>
              <a:latin typeface="Times New Roman" pitchFamily="18" charset="0"/>
              <a:cs typeface="Times New Roman" pitchFamily="18" charset="0"/>
            </a:endParaRPr>
          </a:p>
        </p:txBody>
      </p:sp>
      <p:grpSp>
        <p:nvGrpSpPr>
          <p:cNvPr id="174" name="Group 173"/>
          <p:cNvGrpSpPr/>
          <p:nvPr/>
        </p:nvGrpSpPr>
        <p:grpSpPr>
          <a:xfrm>
            <a:off x="547688" y="617538"/>
            <a:ext cx="8482013" cy="4348163"/>
            <a:chOff x="547688" y="617538"/>
            <a:chExt cx="8482013" cy="4348163"/>
          </a:xfrm>
        </p:grpSpPr>
        <p:sp>
          <p:nvSpPr>
            <p:cNvPr id="1031" name="Line 7"/>
            <p:cNvSpPr>
              <a:spLocks noChangeShapeType="1"/>
            </p:cNvSpPr>
            <p:nvPr/>
          </p:nvSpPr>
          <p:spPr bwMode="auto">
            <a:xfrm flipV="1">
              <a:off x="71755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Line 8"/>
            <p:cNvSpPr>
              <a:spLocks noChangeShapeType="1"/>
            </p:cNvSpPr>
            <p:nvPr/>
          </p:nvSpPr>
          <p:spPr bwMode="auto">
            <a:xfrm flipV="1">
              <a:off x="1128713"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flipV="1">
              <a:off x="152717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V="1">
              <a:off x="192722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flipV="1">
              <a:off x="2325688"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flipV="1">
              <a:off x="272415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13"/>
            <p:cNvSpPr>
              <a:spLocks noChangeShapeType="1"/>
            </p:cNvSpPr>
            <p:nvPr/>
          </p:nvSpPr>
          <p:spPr bwMode="auto">
            <a:xfrm flipV="1">
              <a:off x="3135313"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Line 14"/>
            <p:cNvSpPr>
              <a:spLocks noChangeShapeType="1"/>
            </p:cNvSpPr>
            <p:nvPr/>
          </p:nvSpPr>
          <p:spPr bwMode="auto">
            <a:xfrm flipV="1">
              <a:off x="353377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Line 15"/>
            <p:cNvSpPr>
              <a:spLocks noChangeShapeType="1"/>
            </p:cNvSpPr>
            <p:nvPr/>
          </p:nvSpPr>
          <p:spPr bwMode="auto">
            <a:xfrm flipV="1">
              <a:off x="3944938"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Line 16"/>
            <p:cNvSpPr>
              <a:spLocks noChangeShapeType="1"/>
            </p:cNvSpPr>
            <p:nvPr/>
          </p:nvSpPr>
          <p:spPr bwMode="auto">
            <a:xfrm flipV="1">
              <a:off x="434340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Line 17"/>
            <p:cNvSpPr>
              <a:spLocks noChangeShapeType="1"/>
            </p:cNvSpPr>
            <p:nvPr/>
          </p:nvSpPr>
          <p:spPr bwMode="auto">
            <a:xfrm flipV="1">
              <a:off x="474345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Line 18"/>
            <p:cNvSpPr>
              <a:spLocks noChangeShapeType="1"/>
            </p:cNvSpPr>
            <p:nvPr/>
          </p:nvSpPr>
          <p:spPr bwMode="auto">
            <a:xfrm flipV="1">
              <a:off x="515302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Line 19"/>
            <p:cNvSpPr>
              <a:spLocks noChangeShapeType="1"/>
            </p:cNvSpPr>
            <p:nvPr/>
          </p:nvSpPr>
          <p:spPr bwMode="auto">
            <a:xfrm flipV="1">
              <a:off x="555307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Line 20"/>
            <p:cNvSpPr>
              <a:spLocks noChangeShapeType="1"/>
            </p:cNvSpPr>
            <p:nvPr/>
          </p:nvSpPr>
          <p:spPr bwMode="auto">
            <a:xfrm flipV="1">
              <a:off x="596265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Line 21"/>
            <p:cNvSpPr>
              <a:spLocks noChangeShapeType="1"/>
            </p:cNvSpPr>
            <p:nvPr/>
          </p:nvSpPr>
          <p:spPr bwMode="auto">
            <a:xfrm flipV="1">
              <a:off x="636270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flipV="1">
              <a:off x="6761163"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Line 23"/>
            <p:cNvSpPr>
              <a:spLocks noChangeShapeType="1"/>
            </p:cNvSpPr>
            <p:nvPr/>
          </p:nvSpPr>
          <p:spPr bwMode="auto">
            <a:xfrm flipV="1">
              <a:off x="715962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Line 24"/>
            <p:cNvSpPr>
              <a:spLocks noChangeShapeType="1"/>
            </p:cNvSpPr>
            <p:nvPr/>
          </p:nvSpPr>
          <p:spPr bwMode="auto">
            <a:xfrm flipV="1">
              <a:off x="7570788"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Line 25"/>
            <p:cNvSpPr>
              <a:spLocks noChangeShapeType="1"/>
            </p:cNvSpPr>
            <p:nvPr/>
          </p:nvSpPr>
          <p:spPr bwMode="auto">
            <a:xfrm flipV="1">
              <a:off x="796925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Line 26"/>
            <p:cNvSpPr>
              <a:spLocks noChangeShapeType="1"/>
            </p:cNvSpPr>
            <p:nvPr/>
          </p:nvSpPr>
          <p:spPr bwMode="auto">
            <a:xfrm flipV="1">
              <a:off x="8369300"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Line 27"/>
            <p:cNvSpPr>
              <a:spLocks noChangeShapeType="1"/>
            </p:cNvSpPr>
            <p:nvPr/>
          </p:nvSpPr>
          <p:spPr bwMode="auto">
            <a:xfrm flipV="1">
              <a:off x="8778875" y="639763"/>
              <a:ext cx="1588" cy="431482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47688" y="617538"/>
              <a:ext cx="8482013" cy="4348163"/>
            </a:xfrm>
            <a:custGeom>
              <a:avLst/>
              <a:gdLst/>
              <a:ahLst/>
              <a:cxnLst>
                <a:cxn ang="0">
                  <a:pos x="1" y="378"/>
                </a:cxn>
                <a:cxn ang="0">
                  <a:pos x="743" y="378"/>
                </a:cxn>
                <a:cxn ang="0">
                  <a:pos x="743" y="381"/>
                </a:cxn>
                <a:cxn ang="0">
                  <a:pos x="1" y="381"/>
                </a:cxn>
                <a:cxn ang="0">
                  <a:pos x="1" y="378"/>
                </a:cxn>
                <a:cxn ang="0">
                  <a:pos x="744" y="380"/>
                </a:cxn>
                <a:cxn ang="0">
                  <a:pos x="744" y="381"/>
                </a:cxn>
                <a:cxn ang="0">
                  <a:pos x="743" y="381"/>
                </a:cxn>
                <a:cxn ang="0">
                  <a:pos x="743" y="380"/>
                </a:cxn>
                <a:cxn ang="0">
                  <a:pos x="744" y="380"/>
                </a:cxn>
                <a:cxn ang="0">
                  <a:pos x="741" y="380"/>
                </a:cxn>
                <a:cxn ang="0">
                  <a:pos x="741" y="2"/>
                </a:cxn>
                <a:cxn ang="0">
                  <a:pos x="744" y="2"/>
                </a:cxn>
                <a:cxn ang="0">
                  <a:pos x="744" y="380"/>
                </a:cxn>
                <a:cxn ang="0">
                  <a:pos x="741" y="380"/>
                </a:cxn>
                <a:cxn ang="0">
                  <a:pos x="743" y="0"/>
                </a:cxn>
                <a:cxn ang="0">
                  <a:pos x="744" y="0"/>
                </a:cxn>
                <a:cxn ang="0">
                  <a:pos x="744" y="2"/>
                </a:cxn>
                <a:cxn ang="0">
                  <a:pos x="743" y="2"/>
                </a:cxn>
                <a:cxn ang="0">
                  <a:pos x="743" y="0"/>
                </a:cxn>
                <a:cxn ang="0">
                  <a:pos x="743" y="3"/>
                </a:cxn>
                <a:cxn ang="0">
                  <a:pos x="1" y="3"/>
                </a:cxn>
                <a:cxn ang="0">
                  <a:pos x="1" y="0"/>
                </a:cxn>
                <a:cxn ang="0">
                  <a:pos x="743" y="0"/>
                </a:cxn>
                <a:cxn ang="0">
                  <a:pos x="743" y="3"/>
                </a:cxn>
                <a:cxn ang="0">
                  <a:pos x="0" y="2"/>
                </a:cxn>
                <a:cxn ang="0">
                  <a:pos x="0" y="0"/>
                </a:cxn>
                <a:cxn ang="0">
                  <a:pos x="1" y="0"/>
                </a:cxn>
                <a:cxn ang="0">
                  <a:pos x="1" y="2"/>
                </a:cxn>
                <a:cxn ang="0">
                  <a:pos x="0" y="2"/>
                </a:cxn>
                <a:cxn ang="0">
                  <a:pos x="2" y="2"/>
                </a:cxn>
                <a:cxn ang="0">
                  <a:pos x="2" y="380"/>
                </a:cxn>
                <a:cxn ang="0">
                  <a:pos x="0" y="380"/>
                </a:cxn>
                <a:cxn ang="0">
                  <a:pos x="0" y="2"/>
                </a:cxn>
                <a:cxn ang="0">
                  <a:pos x="2" y="2"/>
                </a:cxn>
                <a:cxn ang="0">
                  <a:pos x="1" y="381"/>
                </a:cxn>
                <a:cxn ang="0">
                  <a:pos x="0" y="381"/>
                </a:cxn>
                <a:cxn ang="0">
                  <a:pos x="0" y="380"/>
                </a:cxn>
                <a:cxn ang="0">
                  <a:pos x="1" y="380"/>
                </a:cxn>
                <a:cxn ang="0">
                  <a:pos x="1" y="381"/>
                </a:cxn>
              </a:cxnLst>
              <a:rect l="0" t="0" r="r" b="b"/>
              <a:pathLst>
                <a:path w="744" h="381">
                  <a:moveTo>
                    <a:pt x="1" y="378"/>
                  </a:moveTo>
                  <a:lnTo>
                    <a:pt x="743" y="378"/>
                  </a:lnTo>
                  <a:lnTo>
                    <a:pt x="743" y="381"/>
                  </a:lnTo>
                  <a:lnTo>
                    <a:pt x="1" y="381"/>
                  </a:lnTo>
                  <a:lnTo>
                    <a:pt x="1" y="378"/>
                  </a:lnTo>
                  <a:close/>
                  <a:moveTo>
                    <a:pt x="744" y="380"/>
                  </a:moveTo>
                  <a:lnTo>
                    <a:pt x="744" y="381"/>
                  </a:lnTo>
                  <a:lnTo>
                    <a:pt x="743" y="381"/>
                  </a:lnTo>
                  <a:lnTo>
                    <a:pt x="743" y="380"/>
                  </a:lnTo>
                  <a:lnTo>
                    <a:pt x="744" y="380"/>
                  </a:lnTo>
                  <a:close/>
                  <a:moveTo>
                    <a:pt x="741" y="380"/>
                  </a:moveTo>
                  <a:lnTo>
                    <a:pt x="741" y="2"/>
                  </a:lnTo>
                  <a:lnTo>
                    <a:pt x="744" y="2"/>
                  </a:lnTo>
                  <a:lnTo>
                    <a:pt x="744" y="380"/>
                  </a:lnTo>
                  <a:lnTo>
                    <a:pt x="741" y="380"/>
                  </a:lnTo>
                  <a:close/>
                  <a:moveTo>
                    <a:pt x="743" y="0"/>
                  </a:moveTo>
                  <a:lnTo>
                    <a:pt x="744" y="0"/>
                  </a:lnTo>
                  <a:lnTo>
                    <a:pt x="744" y="2"/>
                  </a:lnTo>
                  <a:lnTo>
                    <a:pt x="743" y="2"/>
                  </a:lnTo>
                  <a:lnTo>
                    <a:pt x="743" y="0"/>
                  </a:lnTo>
                  <a:close/>
                  <a:moveTo>
                    <a:pt x="743" y="3"/>
                  </a:moveTo>
                  <a:lnTo>
                    <a:pt x="1" y="3"/>
                  </a:lnTo>
                  <a:lnTo>
                    <a:pt x="1" y="0"/>
                  </a:lnTo>
                  <a:lnTo>
                    <a:pt x="743" y="0"/>
                  </a:lnTo>
                  <a:lnTo>
                    <a:pt x="743" y="3"/>
                  </a:lnTo>
                  <a:close/>
                  <a:moveTo>
                    <a:pt x="0" y="2"/>
                  </a:moveTo>
                  <a:lnTo>
                    <a:pt x="0" y="0"/>
                  </a:lnTo>
                  <a:lnTo>
                    <a:pt x="1" y="0"/>
                  </a:lnTo>
                  <a:lnTo>
                    <a:pt x="1" y="2"/>
                  </a:lnTo>
                  <a:lnTo>
                    <a:pt x="0" y="2"/>
                  </a:lnTo>
                  <a:close/>
                  <a:moveTo>
                    <a:pt x="2" y="2"/>
                  </a:moveTo>
                  <a:lnTo>
                    <a:pt x="2" y="380"/>
                  </a:lnTo>
                  <a:lnTo>
                    <a:pt x="0" y="380"/>
                  </a:lnTo>
                  <a:lnTo>
                    <a:pt x="0" y="2"/>
                  </a:lnTo>
                  <a:lnTo>
                    <a:pt x="2" y="2"/>
                  </a:lnTo>
                  <a:close/>
                  <a:moveTo>
                    <a:pt x="1" y="381"/>
                  </a:moveTo>
                  <a:lnTo>
                    <a:pt x="0" y="381"/>
                  </a:lnTo>
                  <a:lnTo>
                    <a:pt x="0" y="380"/>
                  </a:lnTo>
                  <a:lnTo>
                    <a:pt x="1" y="380"/>
                  </a:lnTo>
                  <a:lnTo>
                    <a:pt x="1" y="3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Line 29"/>
            <p:cNvSpPr>
              <a:spLocks noChangeShapeType="1"/>
            </p:cNvSpPr>
            <p:nvPr/>
          </p:nvSpPr>
          <p:spPr bwMode="auto">
            <a:xfrm>
              <a:off x="558800" y="4521200"/>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Line 30"/>
            <p:cNvSpPr>
              <a:spLocks noChangeShapeType="1"/>
            </p:cNvSpPr>
            <p:nvPr/>
          </p:nvSpPr>
          <p:spPr bwMode="auto">
            <a:xfrm>
              <a:off x="558800" y="4087813"/>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Line 31"/>
            <p:cNvSpPr>
              <a:spLocks noChangeShapeType="1"/>
            </p:cNvSpPr>
            <p:nvPr/>
          </p:nvSpPr>
          <p:spPr bwMode="auto">
            <a:xfrm>
              <a:off x="558800" y="3652838"/>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Line 32"/>
            <p:cNvSpPr>
              <a:spLocks noChangeShapeType="1"/>
            </p:cNvSpPr>
            <p:nvPr/>
          </p:nvSpPr>
          <p:spPr bwMode="auto">
            <a:xfrm>
              <a:off x="558800" y="3219450"/>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Line 33"/>
            <p:cNvSpPr>
              <a:spLocks noChangeShapeType="1"/>
            </p:cNvSpPr>
            <p:nvPr/>
          </p:nvSpPr>
          <p:spPr bwMode="auto">
            <a:xfrm>
              <a:off x="558800" y="2797175"/>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Line 34"/>
            <p:cNvSpPr>
              <a:spLocks noChangeShapeType="1"/>
            </p:cNvSpPr>
            <p:nvPr/>
          </p:nvSpPr>
          <p:spPr bwMode="auto">
            <a:xfrm>
              <a:off x="558800" y="2363788"/>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Line 35"/>
            <p:cNvSpPr>
              <a:spLocks noChangeShapeType="1"/>
            </p:cNvSpPr>
            <p:nvPr/>
          </p:nvSpPr>
          <p:spPr bwMode="auto">
            <a:xfrm>
              <a:off x="558800" y="1930400"/>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Line 36"/>
            <p:cNvSpPr>
              <a:spLocks noChangeShapeType="1"/>
            </p:cNvSpPr>
            <p:nvPr/>
          </p:nvSpPr>
          <p:spPr bwMode="auto">
            <a:xfrm>
              <a:off x="558800" y="1495425"/>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Line 37"/>
            <p:cNvSpPr>
              <a:spLocks noChangeShapeType="1"/>
            </p:cNvSpPr>
            <p:nvPr/>
          </p:nvSpPr>
          <p:spPr bwMode="auto">
            <a:xfrm>
              <a:off x="558800" y="1062038"/>
              <a:ext cx="8459788" cy="1588"/>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176"/>
          <p:cNvGrpSpPr/>
          <p:nvPr/>
        </p:nvGrpSpPr>
        <p:grpSpPr>
          <a:xfrm>
            <a:off x="647700" y="4949825"/>
            <a:ext cx="8277225" cy="853963"/>
            <a:chOff x="647700" y="4949825"/>
            <a:chExt cx="8277225" cy="853963"/>
          </a:xfrm>
        </p:grpSpPr>
        <p:sp>
          <p:nvSpPr>
            <p:cNvPr id="1132" name="Rectangle 108"/>
            <p:cNvSpPr>
              <a:spLocks noChangeArrowheads="1"/>
            </p:cNvSpPr>
            <p:nvPr/>
          </p:nvSpPr>
          <p:spPr bwMode="auto">
            <a:xfrm rot="18900000">
              <a:off x="861695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3" name="Rectangle 109"/>
            <p:cNvSpPr>
              <a:spLocks noChangeArrowheads="1"/>
            </p:cNvSpPr>
            <p:nvPr/>
          </p:nvSpPr>
          <p:spPr bwMode="auto">
            <a:xfrm rot="18900000">
              <a:off x="86963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76" name="Group 175"/>
            <p:cNvGrpSpPr/>
            <p:nvPr/>
          </p:nvGrpSpPr>
          <p:grpSpPr>
            <a:xfrm>
              <a:off x="647700" y="4949825"/>
              <a:ext cx="8118475" cy="853963"/>
              <a:chOff x="647700" y="4949825"/>
              <a:chExt cx="8118475" cy="853963"/>
            </a:xfrm>
          </p:grpSpPr>
          <p:grpSp>
            <p:nvGrpSpPr>
              <p:cNvPr id="175" name="Group 174"/>
              <p:cNvGrpSpPr/>
              <p:nvPr/>
            </p:nvGrpSpPr>
            <p:grpSpPr>
              <a:xfrm>
                <a:off x="647700" y="4949825"/>
                <a:ext cx="8118475" cy="547688"/>
                <a:chOff x="647700" y="4949825"/>
                <a:chExt cx="8118475" cy="547688"/>
              </a:xfrm>
            </p:grpSpPr>
            <p:sp>
              <p:nvSpPr>
                <p:cNvPr id="1062" name="Rectangle 38"/>
                <p:cNvSpPr>
                  <a:spLocks noChangeArrowheads="1"/>
                </p:cNvSpPr>
                <p:nvPr/>
              </p:nvSpPr>
              <p:spPr bwMode="auto">
                <a:xfrm rot="18900000">
                  <a:off x="64770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rot="18900000">
                  <a:off x="8858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rot="18900000">
                  <a:off x="9667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rot="18900000">
                  <a:off x="104616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rot="18900000">
                  <a:off x="12858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rot="18900000">
                  <a:off x="136525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rot="18900000">
                  <a:off x="14573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rot="18900000">
                  <a:off x="1684338"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rot="18900000">
                  <a:off x="17764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rot="18900000">
                  <a:off x="18557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rot="18900000">
                  <a:off x="20955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rot="18900000">
                  <a:off x="217487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rot="18900000">
                  <a:off x="22542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rot="18900000">
                  <a:off x="249396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rot="18900000">
                  <a:off x="25733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rot="18900000">
                  <a:off x="26654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rot="18900000">
                  <a:off x="28940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rot="18900000">
                  <a:off x="29733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rot="18900000">
                  <a:off x="306387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rot="18900000">
                  <a:off x="32924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rot="18900000">
                  <a:off x="33829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rot="18900000">
                  <a:off x="34639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4" name="Rectangle 60"/>
                <p:cNvSpPr>
                  <a:spLocks noChangeArrowheads="1"/>
                </p:cNvSpPr>
                <p:nvPr/>
              </p:nvSpPr>
              <p:spPr bwMode="auto">
                <a:xfrm rot="18900000">
                  <a:off x="37020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rot="18900000">
                  <a:off x="37830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rot="18900000">
                  <a:off x="38623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rot="18900000">
                  <a:off x="41021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rot="18900000">
                  <a:off x="418147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rot="18900000">
                  <a:off x="42735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rot="18900000">
                  <a:off x="442118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rot="18900000">
                  <a:off x="450056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rot="18900000">
                  <a:off x="45926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rot="18900000">
                  <a:off x="46720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rot="18900000">
                  <a:off x="4830763" y="5189538"/>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rot="18900000">
                  <a:off x="49117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6" name="Rectangle 72"/>
                <p:cNvSpPr>
                  <a:spLocks noChangeArrowheads="1"/>
                </p:cNvSpPr>
                <p:nvPr/>
              </p:nvSpPr>
              <p:spPr bwMode="auto">
                <a:xfrm rot="18900000">
                  <a:off x="499110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7" name="Rectangle 73"/>
                <p:cNvSpPr>
                  <a:spLocks noChangeArrowheads="1"/>
                </p:cNvSpPr>
                <p:nvPr/>
              </p:nvSpPr>
              <p:spPr bwMode="auto">
                <a:xfrm rot="18900000">
                  <a:off x="507047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rot="18900000">
                  <a:off x="523081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rot="18900000">
                  <a:off x="5310188"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rot="18900000">
                  <a:off x="53895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rot="18900000">
                  <a:off x="548163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rot="18900000">
                  <a:off x="5629275"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3" name="Rectangle 79"/>
                <p:cNvSpPr>
                  <a:spLocks noChangeArrowheads="1"/>
                </p:cNvSpPr>
                <p:nvPr/>
              </p:nvSpPr>
              <p:spPr bwMode="auto">
                <a:xfrm rot="18900000">
                  <a:off x="57086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4" name="Rectangle 80"/>
                <p:cNvSpPr>
                  <a:spLocks noChangeArrowheads="1"/>
                </p:cNvSpPr>
                <p:nvPr/>
              </p:nvSpPr>
              <p:spPr bwMode="auto">
                <a:xfrm rot="18900000">
                  <a:off x="580072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5" name="Rectangle 81"/>
                <p:cNvSpPr>
                  <a:spLocks noChangeArrowheads="1"/>
                </p:cNvSpPr>
                <p:nvPr/>
              </p:nvSpPr>
              <p:spPr bwMode="auto">
                <a:xfrm rot="18900000">
                  <a:off x="588010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rot="18900000">
                  <a:off x="6029325"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rot="18900000">
                  <a:off x="61198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rot="18900000">
                  <a:off x="61991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rot="18900000">
                  <a:off x="62801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rot="18900000">
                  <a:off x="6438900"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rot="18900000">
                  <a:off x="65182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rot="18900000">
                  <a:off x="65992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rot="18900000">
                  <a:off x="66897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rot="18900000">
                  <a:off x="683736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5" name="Rectangle 91"/>
                <p:cNvSpPr>
                  <a:spLocks noChangeArrowheads="1"/>
                </p:cNvSpPr>
                <p:nvPr/>
              </p:nvSpPr>
              <p:spPr bwMode="auto">
                <a:xfrm rot="18900000">
                  <a:off x="69183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rot="18900000">
                  <a:off x="70088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7" name="Rectangle 93"/>
                <p:cNvSpPr>
                  <a:spLocks noChangeArrowheads="1"/>
                </p:cNvSpPr>
                <p:nvPr/>
              </p:nvSpPr>
              <p:spPr bwMode="auto">
                <a:xfrm rot="18900000">
                  <a:off x="70881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8" name="Rectangle 94"/>
                <p:cNvSpPr>
                  <a:spLocks noChangeArrowheads="1"/>
                </p:cNvSpPr>
                <p:nvPr/>
              </p:nvSpPr>
              <p:spPr bwMode="auto">
                <a:xfrm rot="18900000">
                  <a:off x="723741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9" name="Rectangle 95"/>
                <p:cNvSpPr>
                  <a:spLocks noChangeArrowheads="1"/>
                </p:cNvSpPr>
                <p:nvPr/>
              </p:nvSpPr>
              <p:spPr bwMode="auto">
                <a:xfrm rot="18900000">
                  <a:off x="73279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0" name="Rectangle 96"/>
                <p:cNvSpPr>
                  <a:spLocks noChangeArrowheads="1"/>
                </p:cNvSpPr>
                <p:nvPr/>
              </p:nvSpPr>
              <p:spPr bwMode="auto">
                <a:xfrm rot="18900000">
                  <a:off x="74088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1" name="Rectangle 97"/>
                <p:cNvSpPr>
                  <a:spLocks noChangeArrowheads="1"/>
                </p:cNvSpPr>
                <p:nvPr/>
              </p:nvSpPr>
              <p:spPr bwMode="auto">
                <a:xfrm rot="18900000">
                  <a:off x="748823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2" name="Rectangle 98"/>
                <p:cNvSpPr>
                  <a:spLocks noChangeArrowheads="1"/>
                </p:cNvSpPr>
                <p:nvPr/>
              </p:nvSpPr>
              <p:spPr bwMode="auto">
                <a:xfrm rot="18900000">
                  <a:off x="764698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3" name="Rectangle 99"/>
                <p:cNvSpPr>
                  <a:spLocks noChangeArrowheads="1"/>
                </p:cNvSpPr>
                <p:nvPr/>
              </p:nvSpPr>
              <p:spPr bwMode="auto">
                <a:xfrm rot="18900000">
                  <a:off x="77279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4" name="Rectangle 100"/>
                <p:cNvSpPr>
                  <a:spLocks noChangeArrowheads="1"/>
                </p:cNvSpPr>
                <p:nvPr/>
              </p:nvSpPr>
              <p:spPr bwMode="auto">
                <a:xfrm rot="18900000">
                  <a:off x="780732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5" name="Rectangle 101"/>
                <p:cNvSpPr>
                  <a:spLocks noChangeArrowheads="1"/>
                </p:cNvSpPr>
                <p:nvPr/>
              </p:nvSpPr>
              <p:spPr bwMode="auto">
                <a:xfrm rot="18900000">
                  <a:off x="78978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6" name="Rectangle 102"/>
                <p:cNvSpPr>
                  <a:spLocks noChangeArrowheads="1"/>
                </p:cNvSpPr>
                <p:nvPr/>
              </p:nvSpPr>
              <p:spPr bwMode="auto">
                <a:xfrm rot="18900000">
                  <a:off x="804703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7" name="Rectangle 103"/>
                <p:cNvSpPr>
                  <a:spLocks noChangeArrowheads="1"/>
                </p:cNvSpPr>
                <p:nvPr/>
              </p:nvSpPr>
              <p:spPr bwMode="auto">
                <a:xfrm rot="18900000">
                  <a:off x="81264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8" name="Rectangle 104"/>
                <p:cNvSpPr>
                  <a:spLocks noChangeArrowheads="1"/>
                </p:cNvSpPr>
                <p:nvPr/>
              </p:nvSpPr>
              <p:spPr bwMode="auto">
                <a:xfrm rot="18900000">
                  <a:off x="82184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29" name="Rectangle 105"/>
                <p:cNvSpPr>
                  <a:spLocks noChangeArrowheads="1"/>
                </p:cNvSpPr>
                <p:nvPr/>
              </p:nvSpPr>
              <p:spPr bwMode="auto">
                <a:xfrm rot="18900000">
                  <a:off x="829786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0" name="Rectangle 106"/>
                <p:cNvSpPr>
                  <a:spLocks noChangeArrowheads="1"/>
                </p:cNvSpPr>
                <p:nvPr/>
              </p:nvSpPr>
              <p:spPr bwMode="auto">
                <a:xfrm rot="18900000">
                  <a:off x="8445500"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1" name="Rectangle 107"/>
                <p:cNvSpPr>
                  <a:spLocks noChangeArrowheads="1"/>
                </p:cNvSpPr>
                <p:nvPr/>
              </p:nvSpPr>
              <p:spPr bwMode="auto">
                <a:xfrm rot="18900000">
                  <a:off x="85375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1134" name="Rectangle 110"/>
              <p:cNvSpPr>
                <a:spLocks noChangeArrowheads="1"/>
              </p:cNvSpPr>
              <p:nvPr/>
            </p:nvSpPr>
            <p:spPr bwMode="auto">
              <a:xfrm>
                <a:off x="1720850" y="5472000"/>
                <a:ext cx="5722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Rainfall (mm) - a good proxy for land productivity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4" name="Group 171"/>
          <p:cNvGrpSpPr/>
          <p:nvPr/>
        </p:nvGrpSpPr>
        <p:grpSpPr>
          <a:xfrm>
            <a:off x="144000" y="1224000"/>
            <a:ext cx="332582" cy="3150394"/>
            <a:chOff x="179388" y="1289844"/>
            <a:chExt cx="332582" cy="3150394"/>
          </a:xfrm>
        </p:grpSpPr>
        <p:sp>
          <p:nvSpPr>
            <p:cNvPr id="1135" name="Rectangle 111"/>
            <p:cNvSpPr>
              <a:spLocks noChangeArrowheads="1"/>
            </p:cNvSpPr>
            <p:nvPr/>
          </p:nvSpPr>
          <p:spPr bwMode="auto">
            <a:xfrm rot="16200000">
              <a:off x="254000" y="41830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I</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6" name="Rectangle 112"/>
            <p:cNvSpPr>
              <a:spLocks noChangeArrowheads="1"/>
            </p:cNvSpPr>
            <p:nvPr/>
          </p:nvSpPr>
          <p:spPr bwMode="auto">
            <a:xfrm rot="16200000">
              <a:off x="214313" y="4073525"/>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7" name="Rectangle 113"/>
            <p:cNvSpPr>
              <a:spLocks noChangeArrowheads="1"/>
            </p:cNvSpPr>
            <p:nvPr/>
          </p:nvSpPr>
          <p:spPr bwMode="auto">
            <a:xfrm rot="16200000">
              <a:off x="220663" y="39322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8" name="Rectangle 114"/>
            <p:cNvSpPr>
              <a:spLocks noChangeArrowheads="1"/>
            </p:cNvSpPr>
            <p:nvPr/>
          </p:nvSpPr>
          <p:spPr bwMode="auto">
            <a:xfrm rot="16200000">
              <a:off x="214313" y="378936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9" name="Rectangle 115"/>
            <p:cNvSpPr>
              <a:spLocks noChangeArrowheads="1"/>
            </p:cNvSpPr>
            <p:nvPr/>
          </p:nvSpPr>
          <p:spPr bwMode="auto">
            <a:xfrm rot="16200000">
              <a:off x="180975" y="3606800"/>
              <a:ext cx="330200"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0" name="Rectangle 116"/>
            <p:cNvSpPr>
              <a:spLocks noChangeArrowheads="1"/>
            </p:cNvSpPr>
            <p:nvPr/>
          </p:nvSpPr>
          <p:spPr bwMode="auto">
            <a:xfrm rot="16200000">
              <a:off x="220663" y="343058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1" name="Rectangle 117"/>
            <p:cNvSpPr>
              <a:spLocks noChangeArrowheads="1"/>
            </p:cNvSpPr>
            <p:nvPr/>
          </p:nvSpPr>
          <p:spPr bwMode="auto">
            <a:xfrm rot="16200000">
              <a:off x="254000" y="332581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2" name="Rectangle 118"/>
            <p:cNvSpPr>
              <a:spLocks noChangeArrowheads="1"/>
            </p:cNvSpPr>
            <p:nvPr/>
          </p:nvSpPr>
          <p:spPr bwMode="auto">
            <a:xfrm rot="16200000">
              <a:off x="220663" y="3224213"/>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3" name="Rectangle 119"/>
            <p:cNvSpPr>
              <a:spLocks noChangeArrowheads="1"/>
            </p:cNvSpPr>
            <p:nvPr/>
          </p:nvSpPr>
          <p:spPr bwMode="auto">
            <a:xfrm rot="16200000">
              <a:off x="214313" y="3081338"/>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4" name="Rectangle 120"/>
            <p:cNvSpPr>
              <a:spLocks noChangeArrowheads="1"/>
            </p:cNvSpPr>
            <p:nvPr/>
          </p:nvSpPr>
          <p:spPr bwMode="auto">
            <a:xfrm rot="16200000">
              <a:off x="214313" y="29321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5" name="Rectangle 121"/>
            <p:cNvSpPr>
              <a:spLocks noChangeArrowheads="1"/>
            </p:cNvSpPr>
            <p:nvPr/>
          </p:nvSpPr>
          <p:spPr bwMode="auto">
            <a:xfrm rot="16200000">
              <a:off x="254000" y="28241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6" name="Rectangle 122"/>
            <p:cNvSpPr>
              <a:spLocks noChangeArrowheads="1"/>
            </p:cNvSpPr>
            <p:nvPr/>
          </p:nvSpPr>
          <p:spPr bwMode="auto">
            <a:xfrm rot="16200000">
              <a:off x="214313" y="27162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47" name="Rectangle 123"/>
            <p:cNvSpPr>
              <a:spLocks noChangeArrowheads="1"/>
            </p:cNvSpPr>
            <p:nvPr/>
          </p:nvSpPr>
          <p:spPr bwMode="auto">
            <a:xfrm rot="16200000">
              <a:off x="249238" y="2601913"/>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8" name="Rectangle 124"/>
            <p:cNvSpPr>
              <a:spLocks noChangeArrowheads="1"/>
            </p:cNvSpPr>
            <p:nvPr/>
          </p:nvSpPr>
          <p:spPr bwMode="auto">
            <a:xfrm rot="16200000">
              <a:off x="214313" y="24876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49" name="Rectangle 125"/>
            <p:cNvSpPr>
              <a:spLocks noChangeArrowheads="1"/>
            </p:cNvSpPr>
            <p:nvPr/>
          </p:nvSpPr>
          <p:spPr bwMode="auto">
            <a:xfrm rot="16200000">
              <a:off x="220663" y="23447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0" name="Rectangle 126"/>
            <p:cNvSpPr>
              <a:spLocks noChangeArrowheads="1"/>
            </p:cNvSpPr>
            <p:nvPr/>
          </p:nvSpPr>
          <p:spPr bwMode="auto">
            <a:xfrm rot="16200000">
              <a:off x="242888" y="2230438"/>
              <a:ext cx="20478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1" name="Rectangle 127"/>
            <p:cNvSpPr>
              <a:spLocks noChangeArrowheads="1"/>
            </p:cNvSpPr>
            <p:nvPr/>
          </p:nvSpPr>
          <p:spPr bwMode="auto">
            <a:xfrm rot="16200000">
              <a:off x="254000" y="21510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2" name="Rectangle 128"/>
            <p:cNvSpPr>
              <a:spLocks noChangeArrowheads="1"/>
            </p:cNvSpPr>
            <p:nvPr/>
          </p:nvSpPr>
          <p:spPr bwMode="auto">
            <a:xfrm rot="16200000">
              <a:off x="214313" y="2041525"/>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3" name="Rectangle 129"/>
            <p:cNvSpPr>
              <a:spLocks noChangeArrowheads="1"/>
            </p:cNvSpPr>
            <p:nvPr/>
          </p:nvSpPr>
          <p:spPr bwMode="auto">
            <a:xfrm rot="16200000">
              <a:off x="220663" y="19002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4" name="Rectangle 130"/>
            <p:cNvSpPr>
              <a:spLocks noChangeArrowheads="1"/>
            </p:cNvSpPr>
            <p:nvPr/>
          </p:nvSpPr>
          <p:spPr bwMode="auto">
            <a:xfrm rot="16200000">
              <a:off x="214313" y="175736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5" name="Rectangle 131"/>
            <p:cNvSpPr>
              <a:spLocks noChangeArrowheads="1"/>
            </p:cNvSpPr>
            <p:nvPr/>
          </p:nvSpPr>
          <p:spPr bwMode="auto">
            <a:xfrm rot="16200000">
              <a:off x="220663" y="161448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6" name="Rectangle 132"/>
            <p:cNvSpPr>
              <a:spLocks noChangeArrowheads="1"/>
            </p:cNvSpPr>
            <p:nvPr/>
          </p:nvSpPr>
          <p:spPr bwMode="auto">
            <a:xfrm rot="16200000">
              <a:off x="249238" y="1506538"/>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7" name="Rectangle 133"/>
            <p:cNvSpPr>
              <a:spLocks noChangeArrowheads="1"/>
            </p:cNvSpPr>
            <p:nvPr/>
          </p:nvSpPr>
          <p:spPr bwMode="auto">
            <a:xfrm rot="16200000">
              <a:off x="254000" y="1431925"/>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i</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8" name="Rectangle 134"/>
            <p:cNvSpPr>
              <a:spLocks noChangeArrowheads="1"/>
            </p:cNvSpPr>
            <p:nvPr/>
          </p:nvSpPr>
          <p:spPr bwMode="auto">
            <a:xfrm rot="16200000">
              <a:off x="249238" y="1357313"/>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59" name="Rectangle 135"/>
            <p:cNvSpPr>
              <a:spLocks noChangeArrowheads="1"/>
            </p:cNvSpPr>
            <p:nvPr/>
          </p:nvSpPr>
          <p:spPr bwMode="auto">
            <a:xfrm rot="16200000">
              <a:off x="220663" y="1249363"/>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1193" name="AutoShape 169"/>
          <p:cNvSpPr>
            <a:spLocks noChangeAspect="1" noChangeArrowheads="1" noTextEdit="1"/>
          </p:cNvSpPr>
          <p:nvPr/>
        </p:nvSpPr>
        <p:spPr bwMode="auto">
          <a:xfrm>
            <a:off x="30600000" y="1187450"/>
            <a:ext cx="8531225"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9" name="Group 178"/>
          <p:cNvGrpSpPr/>
          <p:nvPr/>
        </p:nvGrpSpPr>
        <p:grpSpPr>
          <a:xfrm>
            <a:off x="842963" y="756000"/>
            <a:ext cx="4368800" cy="613975"/>
            <a:chOff x="842963" y="756000"/>
            <a:chExt cx="4368800" cy="613975"/>
          </a:xfrm>
        </p:grpSpPr>
        <p:sp>
          <p:nvSpPr>
            <p:cNvPr id="180" name="Rectangle 138"/>
            <p:cNvSpPr>
              <a:spLocks noChangeArrowheads="1"/>
            </p:cNvSpPr>
            <p:nvPr/>
          </p:nvSpPr>
          <p:spPr bwMode="auto">
            <a:xfrm>
              <a:off x="842963" y="756000"/>
              <a:ext cx="2838450"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DFA00"/>
                  </a:solidFill>
                  <a:effectLst/>
                  <a:latin typeface="Arial" pitchFamily="34" charset="0"/>
                  <a:cs typeface="Arial" pitchFamily="34" charset="0"/>
                </a:rPr>
                <a:t>Conventional farming –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1" name="Rectangle 139"/>
            <p:cNvSpPr>
              <a:spLocks noChangeArrowheads="1"/>
            </p:cNvSpPr>
            <p:nvPr/>
          </p:nvSpPr>
          <p:spPr bwMode="auto">
            <a:xfrm>
              <a:off x="3603625" y="756000"/>
              <a:ext cx="1608138"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FDFA00"/>
                  </a:solidFill>
                  <a:effectLst/>
                  <a:latin typeface="Arial" pitchFamily="34" charset="0"/>
                  <a:cs typeface="Arial" pitchFamily="34" charset="0"/>
                </a:rPr>
                <a:t>exotic species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2" name="Rectangle 140"/>
            <p:cNvSpPr>
              <a:spLocks noChangeArrowheads="1"/>
            </p:cNvSpPr>
            <p:nvPr/>
          </p:nvSpPr>
          <p:spPr bwMode="auto">
            <a:xfrm>
              <a:off x="842963" y="1062000"/>
              <a:ext cx="4298950"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FDFA00"/>
                  </a:solidFill>
                  <a:effectLst/>
                  <a:latin typeface="Arial" pitchFamily="34" charset="0"/>
                  <a:cs typeface="Arial" pitchFamily="34" charset="0"/>
                </a:rPr>
                <a:t>production, e.g. domestic stock &amp; crops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84" name="Group 183"/>
          <p:cNvGrpSpPr/>
          <p:nvPr/>
        </p:nvGrpSpPr>
        <p:grpSpPr>
          <a:xfrm>
            <a:off x="2805113" y="1347788"/>
            <a:ext cx="1663700" cy="1106487"/>
            <a:chOff x="2805113" y="1347788"/>
            <a:chExt cx="1663700" cy="1106487"/>
          </a:xfrm>
        </p:grpSpPr>
        <p:sp>
          <p:nvSpPr>
            <p:cNvPr id="185" name="Freeform 141"/>
            <p:cNvSpPr>
              <a:spLocks/>
            </p:cNvSpPr>
            <p:nvPr/>
          </p:nvSpPr>
          <p:spPr bwMode="auto">
            <a:xfrm>
              <a:off x="2805113" y="1347788"/>
              <a:ext cx="1606550" cy="1073150"/>
            </a:xfrm>
            <a:custGeom>
              <a:avLst/>
              <a:gdLst/>
              <a:ahLst/>
              <a:cxnLst>
                <a:cxn ang="0">
                  <a:pos x="1012" y="661"/>
                </a:cxn>
                <a:cxn ang="0">
                  <a:pos x="7" y="0"/>
                </a:cxn>
                <a:cxn ang="0">
                  <a:pos x="0" y="7"/>
                </a:cxn>
                <a:cxn ang="0">
                  <a:pos x="1005" y="676"/>
                </a:cxn>
                <a:cxn ang="0">
                  <a:pos x="1012" y="661"/>
                </a:cxn>
              </a:cxnLst>
              <a:rect l="0" t="0" r="r" b="b"/>
              <a:pathLst>
                <a:path w="1012" h="676">
                  <a:moveTo>
                    <a:pt x="1012" y="661"/>
                  </a:moveTo>
                  <a:lnTo>
                    <a:pt x="7" y="0"/>
                  </a:lnTo>
                  <a:lnTo>
                    <a:pt x="0" y="7"/>
                  </a:lnTo>
                  <a:lnTo>
                    <a:pt x="1005" y="676"/>
                  </a:lnTo>
                  <a:lnTo>
                    <a:pt x="1012" y="661"/>
                  </a:ln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42"/>
            <p:cNvSpPr>
              <a:spLocks/>
            </p:cNvSpPr>
            <p:nvPr/>
          </p:nvSpPr>
          <p:spPr bwMode="auto">
            <a:xfrm>
              <a:off x="4310063" y="2317750"/>
              <a:ext cx="158750" cy="136525"/>
            </a:xfrm>
            <a:custGeom>
              <a:avLst/>
              <a:gdLst/>
              <a:ahLst/>
              <a:cxnLst>
                <a:cxn ang="0">
                  <a:pos x="100" y="86"/>
                </a:cxn>
                <a:cxn ang="0">
                  <a:pos x="43" y="0"/>
                </a:cxn>
                <a:cxn ang="0">
                  <a:pos x="43" y="0"/>
                </a:cxn>
                <a:cxn ang="0">
                  <a:pos x="43" y="0"/>
                </a:cxn>
                <a:cxn ang="0">
                  <a:pos x="43" y="0"/>
                </a:cxn>
                <a:cxn ang="0">
                  <a:pos x="43" y="7"/>
                </a:cxn>
                <a:cxn ang="0">
                  <a:pos x="43" y="7"/>
                </a:cxn>
                <a:cxn ang="0">
                  <a:pos x="36" y="7"/>
                </a:cxn>
                <a:cxn ang="0">
                  <a:pos x="36" y="14"/>
                </a:cxn>
                <a:cxn ang="0">
                  <a:pos x="36" y="14"/>
                </a:cxn>
                <a:cxn ang="0">
                  <a:pos x="36" y="22"/>
                </a:cxn>
                <a:cxn ang="0">
                  <a:pos x="36" y="22"/>
                </a:cxn>
                <a:cxn ang="0">
                  <a:pos x="36" y="22"/>
                </a:cxn>
                <a:cxn ang="0">
                  <a:pos x="36" y="29"/>
                </a:cxn>
                <a:cxn ang="0">
                  <a:pos x="36" y="29"/>
                </a:cxn>
                <a:cxn ang="0">
                  <a:pos x="29" y="29"/>
                </a:cxn>
                <a:cxn ang="0">
                  <a:pos x="29" y="29"/>
                </a:cxn>
                <a:cxn ang="0">
                  <a:pos x="29" y="36"/>
                </a:cxn>
                <a:cxn ang="0">
                  <a:pos x="29" y="36"/>
                </a:cxn>
                <a:cxn ang="0">
                  <a:pos x="29" y="36"/>
                </a:cxn>
                <a:cxn ang="0">
                  <a:pos x="21" y="43"/>
                </a:cxn>
                <a:cxn ang="0">
                  <a:pos x="21" y="43"/>
                </a:cxn>
                <a:cxn ang="0">
                  <a:pos x="21" y="43"/>
                </a:cxn>
                <a:cxn ang="0">
                  <a:pos x="21" y="43"/>
                </a:cxn>
                <a:cxn ang="0">
                  <a:pos x="21" y="50"/>
                </a:cxn>
                <a:cxn ang="0">
                  <a:pos x="14" y="50"/>
                </a:cxn>
                <a:cxn ang="0">
                  <a:pos x="14" y="50"/>
                </a:cxn>
                <a:cxn ang="0">
                  <a:pos x="14" y="50"/>
                </a:cxn>
                <a:cxn ang="0">
                  <a:pos x="7" y="58"/>
                </a:cxn>
                <a:cxn ang="0">
                  <a:pos x="7" y="58"/>
                </a:cxn>
                <a:cxn ang="0">
                  <a:pos x="7" y="58"/>
                </a:cxn>
                <a:cxn ang="0">
                  <a:pos x="7" y="58"/>
                </a:cxn>
                <a:cxn ang="0">
                  <a:pos x="0" y="65"/>
                </a:cxn>
                <a:cxn ang="0">
                  <a:pos x="0" y="65"/>
                </a:cxn>
                <a:cxn ang="0">
                  <a:pos x="0" y="65"/>
                </a:cxn>
                <a:cxn ang="0">
                  <a:pos x="100" y="86"/>
                </a:cxn>
              </a:cxnLst>
              <a:rect l="0" t="0" r="r" b="b"/>
              <a:pathLst>
                <a:path w="100" h="86">
                  <a:moveTo>
                    <a:pt x="100" y="86"/>
                  </a:moveTo>
                  <a:lnTo>
                    <a:pt x="43" y="0"/>
                  </a:lnTo>
                  <a:lnTo>
                    <a:pt x="43" y="0"/>
                  </a:lnTo>
                  <a:lnTo>
                    <a:pt x="43" y="0"/>
                  </a:lnTo>
                  <a:lnTo>
                    <a:pt x="43" y="0"/>
                  </a:lnTo>
                  <a:lnTo>
                    <a:pt x="43" y="7"/>
                  </a:lnTo>
                  <a:lnTo>
                    <a:pt x="43" y="7"/>
                  </a:lnTo>
                  <a:lnTo>
                    <a:pt x="36" y="7"/>
                  </a:lnTo>
                  <a:lnTo>
                    <a:pt x="36" y="14"/>
                  </a:lnTo>
                  <a:lnTo>
                    <a:pt x="36" y="14"/>
                  </a:lnTo>
                  <a:lnTo>
                    <a:pt x="36" y="22"/>
                  </a:lnTo>
                  <a:lnTo>
                    <a:pt x="36" y="22"/>
                  </a:lnTo>
                  <a:lnTo>
                    <a:pt x="36" y="22"/>
                  </a:lnTo>
                  <a:lnTo>
                    <a:pt x="36" y="29"/>
                  </a:lnTo>
                  <a:lnTo>
                    <a:pt x="36" y="29"/>
                  </a:lnTo>
                  <a:lnTo>
                    <a:pt x="29" y="29"/>
                  </a:lnTo>
                  <a:lnTo>
                    <a:pt x="29" y="29"/>
                  </a:lnTo>
                  <a:lnTo>
                    <a:pt x="29" y="36"/>
                  </a:lnTo>
                  <a:lnTo>
                    <a:pt x="29" y="36"/>
                  </a:lnTo>
                  <a:lnTo>
                    <a:pt x="29" y="36"/>
                  </a:lnTo>
                  <a:lnTo>
                    <a:pt x="21" y="43"/>
                  </a:lnTo>
                  <a:lnTo>
                    <a:pt x="21" y="43"/>
                  </a:lnTo>
                  <a:lnTo>
                    <a:pt x="21" y="43"/>
                  </a:lnTo>
                  <a:lnTo>
                    <a:pt x="21" y="43"/>
                  </a:lnTo>
                  <a:lnTo>
                    <a:pt x="21" y="50"/>
                  </a:lnTo>
                  <a:lnTo>
                    <a:pt x="14" y="50"/>
                  </a:lnTo>
                  <a:lnTo>
                    <a:pt x="14" y="50"/>
                  </a:lnTo>
                  <a:lnTo>
                    <a:pt x="14" y="50"/>
                  </a:lnTo>
                  <a:lnTo>
                    <a:pt x="7" y="58"/>
                  </a:lnTo>
                  <a:lnTo>
                    <a:pt x="7" y="58"/>
                  </a:lnTo>
                  <a:lnTo>
                    <a:pt x="7" y="58"/>
                  </a:lnTo>
                  <a:lnTo>
                    <a:pt x="7" y="58"/>
                  </a:lnTo>
                  <a:lnTo>
                    <a:pt x="0" y="65"/>
                  </a:lnTo>
                  <a:lnTo>
                    <a:pt x="0" y="65"/>
                  </a:lnTo>
                  <a:lnTo>
                    <a:pt x="0" y="65"/>
                  </a:lnTo>
                  <a:lnTo>
                    <a:pt x="100" y="86"/>
                  </a:ln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7" name="Freeform 171"/>
          <p:cNvSpPr>
            <a:spLocks/>
          </p:cNvSpPr>
          <p:nvPr/>
        </p:nvSpPr>
        <p:spPr bwMode="auto">
          <a:xfrm>
            <a:off x="1143001" y="838200"/>
            <a:ext cx="7620000" cy="4025900"/>
          </a:xfrm>
          <a:custGeom>
            <a:avLst/>
            <a:gdLst/>
            <a:ahLst/>
            <a:cxnLst>
              <a:cxn ang="0">
                <a:pos x="0" y="352"/>
              </a:cxn>
              <a:cxn ang="0">
                <a:pos x="36" y="346"/>
              </a:cxn>
              <a:cxn ang="0">
                <a:pos x="71" y="336"/>
              </a:cxn>
              <a:cxn ang="0">
                <a:pos x="106" y="320"/>
              </a:cxn>
              <a:cxn ang="0">
                <a:pos x="141" y="298"/>
              </a:cxn>
              <a:cxn ang="0">
                <a:pos x="177" y="270"/>
              </a:cxn>
              <a:cxn ang="0">
                <a:pos x="212" y="236"/>
              </a:cxn>
              <a:cxn ang="0">
                <a:pos x="247" y="197"/>
              </a:cxn>
              <a:cxn ang="0">
                <a:pos x="283" y="158"/>
              </a:cxn>
              <a:cxn ang="0">
                <a:pos x="317" y="120"/>
              </a:cxn>
              <a:cxn ang="0">
                <a:pos x="353" y="86"/>
              </a:cxn>
              <a:cxn ang="0">
                <a:pos x="389" y="58"/>
              </a:cxn>
              <a:cxn ang="0">
                <a:pos x="424" y="37"/>
              </a:cxn>
              <a:cxn ang="0">
                <a:pos x="459" y="23"/>
              </a:cxn>
              <a:cxn ang="0">
                <a:pos x="494" y="12"/>
              </a:cxn>
              <a:cxn ang="0">
                <a:pos x="530" y="6"/>
              </a:cxn>
              <a:cxn ang="0">
                <a:pos x="565" y="3"/>
              </a:cxn>
              <a:cxn ang="0">
                <a:pos x="600" y="1"/>
              </a:cxn>
              <a:cxn ang="0">
                <a:pos x="636" y="1"/>
              </a:cxn>
              <a:cxn ang="0">
                <a:pos x="671" y="0"/>
              </a:cxn>
            </a:cxnLst>
            <a:rect l="0" t="0" r="r" b="b"/>
            <a:pathLst>
              <a:path w="671" h="352">
                <a:moveTo>
                  <a:pt x="0" y="352"/>
                </a:moveTo>
                <a:cubicBezTo>
                  <a:pt x="12" y="351"/>
                  <a:pt x="24" y="349"/>
                  <a:pt x="36" y="346"/>
                </a:cubicBezTo>
                <a:cubicBezTo>
                  <a:pt x="47" y="343"/>
                  <a:pt x="59" y="340"/>
                  <a:pt x="71" y="336"/>
                </a:cubicBezTo>
                <a:cubicBezTo>
                  <a:pt x="83" y="331"/>
                  <a:pt x="94" y="326"/>
                  <a:pt x="106" y="320"/>
                </a:cubicBezTo>
                <a:cubicBezTo>
                  <a:pt x="118" y="314"/>
                  <a:pt x="130" y="306"/>
                  <a:pt x="141" y="298"/>
                </a:cubicBezTo>
                <a:cubicBezTo>
                  <a:pt x="153" y="290"/>
                  <a:pt x="165" y="280"/>
                  <a:pt x="177" y="270"/>
                </a:cubicBezTo>
                <a:cubicBezTo>
                  <a:pt x="189" y="259"/>
                  <a:pt x="200" y="247"/>
                  <a:pt x="212" y="236"/>
                </a:cubicBezTo>
                <a:cubicBezTo>
                  <a:pt x="224" y="223"/>
                  <a:pt x="236" y="210"/>
                  <a:pt x="247" y="197"/>
                </a:cubicBezTo>
                <a:cubicBezTo>
                  <a:pt x="259" y="184"/>
                  <a:pt x="271" y="171"/>
                  <a:pt x="283" y="158"/>
                </a:cubicBezTo>
                <a:cubicBezTo>
                  <a:pt x="294" y="145"/>
                  <a:pt x="305" y="132"/>
                  <a:pt x="317" y="120"/>
                </a:cubicBezTo>
                <a:cubicBezTo>
                  <a:pt x="329" y="108"/>
                  <a:pt x="341" y="97"/>
                  <a:pt x="353" y="86"/>
                </a:cubicBezTo>
                <a:cubicBezTo>
                  <a:pt x="365" y="76"/>
                  <a:pt x="376" y="67"/>
                  <a:pt x="389" y="58"/>
                </a:cubicBezTo>
                <a:cubicBezTo>
                  <a:pt x="400" y="50"/>
                  <a:pt x="412" y="43"/>
                  <a:pt x="424" y="37"/>
                </a:cubicBezTo>
                <a:cubicBezTo>
                  <a:pt x="435" y="31"/>
                  <a:pt x="447" y="27"/>
                  <a:pt x="459" y="23"/>
                </a:cubicBezTo>
                <a:cubicBezTo>
                  <a:pt x="471" y="19"/>
                  <a:pt x="482" y="15"/>
                  <a:pt x="494" y="12"/>
                </a:cubicBezTo>
                <a:cubicBezTo>
                  <a:pt x="506" y="9"/>
                  <a:pt x="518" y="8"/>
                  <a:pt x="530" y="6"/>
                </a:cubicBezTo>
                <a:cubicBezTo>
                  <a:pt x="541" y="5"/>
                  <a:pt x="553" y="4"/>
                  <a:pt x="565" y="3"/>
                </a:cubicBezTo>
                <a:cubicBezTo>
                  <a:pt x="577" y="2"/>
                  <a:pt x="589" y="2"/>
                  <a:pt x="600" y="1"/>
                </a:cubicBezTo>
                <a:cubicBezTo>
                  <a:pt x="612" y="1"/>
                  <a:pt x="624" y="1"/>
                  <a:pt x="636" y="1"/>
                </a:cubicBezTo>
                <a:cubicBezTo>
                  <a:pt x="648" y="0"/>
                  <a:pt x="659" y="0"/>
                  <a:pt x="671" y="0"/>
                </a:cubicBezTo>
              </a:path>
            </a:pathLst>
          </a:custGeom>
          <a:noFill/>
          <a:ln w="762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 name="Group 187"/>
          <p:cNvGrpSpPr/>
          <p:nvPr/>
        </p:nvGrpSpPr>
        <p:grpSpPr>
          <a:xfrm>
            <a:off x="5438775" y="3348000"/>
            <a:ext cx="3290966" cy="616388"/>
            <a:chOff x="5438775" y="3348000"/>
            <a:chExt cx="3290966" cy="616388"/>
          </a:xfrm>
        </p:grpSpPr>
        <p:sp>
          <p:nvSpPr>
            <p:cNvPr id="189" name="Rectangle 143"/>
            <p:cNvSpPr>
              <a:spLocks noChangeArrowheads="1"/>
            </p:cNvSpPr>
            <p:nvPr/>
          </p:nvSpPr>
          <p:spPr bwMode="auto">
            <a:xfrm>
              <a:off x="5438775" y="3348000"/>
              <a:ext cx="243765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FF00"/>
                  </a:solidFill>
                  <a:effectLst/>
                  <a:latin typeface="Arial" pitchFamily="34" charset="0"/>
                  <a:cs typeface="Arial" pitchFamily="34" charset="0"/>
                </a:rPr>
                <a:t>Wildlife management</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sp>
          <p:nvSpPr>
            <p:cNvPr id="190" name="Rectangle 144"/>
            <p:cNvSpPr>
              <a:spLocks noChangeArrowheads="1"/>
            </p:cNvSpPr>
            <p:nvPr/>
          </p:nvSpPr>
          <p:spPr bwMode="auto">
            <a:xfrm>
              <a:off x="7867650" y="3348000"/>
              <a:ext cx="270908"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FF00"/>
                  </a:solidFill>
                  <a:effectLst/>
                  <a:latin typeface="Arial" pitchFamily="34" charset="0"/>
                  <a:cs typeface="Arial" pitchFamily="34" charset="0"/>
                </a:rPr>
                <a:t> – </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sp>
          <p:nvSpPr>
            <p:cNvPr id="191" name="Rectangle 145"/>
            <p:cNvSpPr>
              <a:spLocks noChangeArrowheads="1"/>
            </p:cNvSpPr>
            <p:nvPr/>
          </p:nvSpPr>
          <p:spPr bwMode="auto">
            <a:xfrm>
              <a:off x="5438775" y="3672000"/>
              <a:ext cx="3290966"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FF00"/>
                  </a:solidFill>
                  <a:effectLst/>
                  <a:latin typeface="Arial" pitchFamily="34" charset="0"/>
                  <a:cs typeface="Arial" pitchFamily="34" charset="0"/>
                </a:rPr>
                <a:t>indigenous species production</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grpSp>
      <p:grpSp>
        <p:nvGrpSpPr>
          <p:cNvPr id="192" name="Group 191"/>
          <p:cNvGrpSpPr/>
          <p:nvPr/>
        </p:nvGrpSpPr>
        <p:grpSpPr>
          <a:xfrm>
            <a:off x="4902200" y="2933700"/>
            <a:ext cx="468313" cy="560388"/>
            <a:chOff x="4902200" y="2933700"/>
            <a:chExt cx="468313" cy="560388"/>
          </a:xfrm>
        </p:grpSpPr>
        <p:sp>
          <p:nvSpPr>
            <p:cNvPr id="193" name="Freeform 146"/>
            <p:cNvSpPr>
              <a:spLocks/>
            </p:cNvSpPr>
            <p:nvPr/>
          </p:nvSpPr>
          <p:spPr bwMode="auto">
            <a:xfrm>
              <a:off x="4937125" y="2979738"/>
              <a:ext cx="433388" cy="514350"/>
            </a:xfrm>
            <a:custGeom>
              <a:avLst/>
              <a:gdLst/>
              <a:ahLst/>
              <a:cxnLst>
                <a:cxn ang="0">
                  <a:pos x="0" y="7"/>
                </a:cxn>
                <a:cxn ang="0">
                  <a:pos x="258" y="324"/>
                </a:cxn>
                <a:cxn ang="0">
                  <a:pos x="273" y="316"/>
                </a:cxn>
                <a:cxn ang="0">
                  <a:pos x="14" y="0"/>
                </a:cxn>
                <a:cxn ang="0">
                  <a:pos x="0" y="7"/>
                </a:cxn>
              </a:cxnLst>
              <a:rect l="0" t="0" r="r" b="b"/>
              <a:pathLst>
                <a:path w="273" h="324">
                  <a:moveTo>
                    <a:pt x="0" y="7"/>
                  </a:moveTo>
                  <a:lnTo>
                    <a:pt x="258" y="324"/>
                  </a:lnTo>
                  <a:lnTo>
                    <a:pt x="273" y="316"/>
                  </a:lnTo>
                  <a:lnTo>
                    <a:pt x="14" y="0"/>
                  </a:lnTo>
                  <a:lnTo>
                    <a:pt x="0" y="7"/>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47"/>
            <p:cNvSpPr>
              <a:spLocks/>
            </p:cNvSpPr>
            <p:nvPr/>
          </p:nvSpPr>
          <p:spPr bwMode="auto">
            <a:xfrm>
              <a:off x="4902200" y="2933700"/>
              <a:ext cx="149225" cy="149225"/>
            </a:xfrm>
            <a:custGeom>
              <a:avLst/>
              <a:gdLst/>
              <a:ahLst/>
              <a:cxnLst>
                <a:cxn ang="0">
                  <a:pos x="0" y="0"/>
                </a:cxn>
                <a:cxn ang="0">
                  <a:pos x="29" y="94"/>
                </a:cxn>
                <a:cxn ang="0">
                  <a:pos x="29" y="94"/>
                </a:cxn>
                <a:cxn ang="0">
                  <a:pos x="29" y="94"/>
                </a:cxn>
                <a:cxn ang="0">
                  <a:pos x="29" y="94"/>
                </a:cxn>
                <a:cxn ang="0">
                  <a:pos x="29" y="87"/>
                </a:cxn>
                <a:cxn ang="0">
                  <a:pos x="36" y="87"/>
                </a:cxn>
                <a:cxn ang="0">
                  <a:pos x="36" y="87"/>
                </a:cxn>
                <a:cxn ang="0">
                  <a:pos x="36" y="79"/>
                </a:cxn>
                <a:cxn ang="0">
                  <a:pos x="36" y="79"/>
                </a:cxn>
                <a:cxn ang="0">
                  <a:pos x="36" y="79"/>
                </a:cxn>
                <a:cxn ang="0">
                  <a:pos x="43" y="72"/>
                </a:cxn>
                <a:cxn ang="0">
                  <a:pos x="43" y="72"/>
                </a:cxn>
                <a:cxn ang="0">
                  <a:pos x="43" y="72"/>
                </a:cxn>
                <a:cxn ang="0">
                  <a:pos x="43" y="72"/>
                </a:cxn>
                <a:cxn ang="0">
                  <a:pos x="51" y="65"/>
                </a:cxn>
                <a:cxn ang="0">
                  <a:pos x="51" y="65"/>
                </a:cxn>
                <a:cxn ang="0">
                  <a:pos x="51" y="65"/>
                </a:cxn>
                <a:cxn ang="0">
                  <a:pos x="51" y="65"/>
                </a:cxn>
                <a:cxn ang="0">
                  <a:pos x="58" y="58"/>
                </a:cxn>
                <a:cxn ang="0">
                  <a:pos x="58" y="58"/>
                </a:cxn>
                <a:cxn ang="0">
                  <a:pos x="58" y="58"/>
                </a:cxn>
                <a:cxn ang="0">
                  <a:pos x="65" y="58"/>
                </a:cxn>
                <a:cxn ang="0">
                  <a:pos x="65" y="58"/>
                </a:cxn>
                <a:cxn ang="0">
                  <a:pos x="65" y="58"/>
                </a:cxn>
                <a:cxn ang="0">
                  <a:pos x="65" y="51"/>
                </a:cxn>
                <a:cxn ang="0">
                  <a:pos x="72" y="51"/>
                </a:cxn>
                <a:cxn ang="0">
                  <a:pos x="72" y="51"/>
                </a:cxn>
                <a:cxn ang="0">
                  <a:pos x="72" y="51"/>
                </a:cxn>
                <a:cxn ang="0">
                  <a:pos x="79" y="51"/>
                </a:cxn>
                <a:cxn ang="0">
                  <a:pos x="79" y="51"/>
                </a:cxn>
                <a:cxn ang="0">
                  <a:pos x="86" y="51"/>
                </a:cxn>
                <a:cxn ang="0">
                  <a:pos x="86" y="43"/>
                </a:cxn>
                <a:cxn ang="0">
                  <a:pos x="86" y="43"/>
                </a:cxn>
                <a:cxn ang="0">
                  <a:pos x="94" y="43"/>
                </a:cxn>
                <a:cxn ang="0">
                  <a:pos x="0" y="0"/>
                </a:cxn>
              </a:cxnLst>
              <a:rect l="0" t="0" r="r" b="b"/>
              <a:pathLst>
                <a:path w="94" h="94">
                  <a:moveTo>
                    <a:pt x="0" y="0"/>
                  </a:moveTo>
                  <a:lnTo>
                    <a:pt x="29" y="94"/>
                  </a:lnTo>
                  <a:lnTo>
                    <a:pt x="29" y="94"/>
                  </a:lnTo>
                  <a:lnTo>
                    <a:pt x="29" y="94"/>
                  </a:lnTo>
                  <a:lnTo>
                    <a:pt x="29" y="94"/>
                  </a:lnTo>
                  <a:lnTo>
                    <a:pt x="29" y="87"/>
                  </a:lnTo>
                  <a:lnTo>
                    <a:pt x="36" y="87"/>
                  </a:lnTo>
                  <a:lnTo>
                    <a:pt x="36" y="87"/>
                  </a:lnTo>
                  <a:lnTo>
                    <a:pt x="36" y="79"/>
                  </a:lnTo>
                  <a:lnTo>
                    <a:pt x="36" y="79"/>
                  </a:lnTo>
                  <a:lnTo>
                    <a:pt x="36" y="79"/>
                  </a:lnTo>
                  <a:lnTo>
                    <a:pt x="43" y="72"/>
                  </a:lnTo>
                  <a:lnTo>
                    <a:pt x="43" y="72"/>
                  </a:lnTo>
                  <a:lnTo>
                    <a:pt x="43" y="72"/>
                  </a:lnTo>
                  <a:lnTo>
                    <a:pt x="43" y="72"/>
                  </a:lnTo>
                  <a:lnTo>
                    <a:pt x="51" y="65"/>
                  </a:lnTo>
                  <a:lnTo>
                    <a:pt x="51" y="65"/>
                  </a:lnTo>
                  <a:lnTo>
                    <a:pt x="51" y="65"/>
                  </a:lnTo>
                  <a:lnTo>
                    <a:pt x="51" y="65"/>
                  </a:lnTo>
                  <a:lnTo>
                    <a:pt x="58" y="58"/>
                  </a:lnTo>
                  <a:lnTo>
                    <a:pt x="58" y="58"/>
                  </a:lnTo>
                  <a:lnTo>
                    <a:pt x="58" y="58"/>
                  </a:lnTo>
                  <a:lnTo>
                    <a:pt x="65" y="58"/>
                  </a:lnTo>
                  <a:lnTo>
                    <a:pt x="65" y="58"/>
                  </a:lnTo>
                  <a:lnTo>
                    <a:pt x="65" y="58"/>
                  </a:lnTo>
                  <a:lnTo>
                    <a:pt x="65" y="51"/>
                  </a:lnTo>
                  <a:lnTo>
                    <a:pt x="72" y="51"/>
                  </a:lnTo>
                  <a:lnTo>
                    <a:pt x="72" y="51"/>
                  </a:lnTo>
                  <a:lnTo>
                    <a:pt x="72" y="51"/>
                  </a:lnTo>
                  <a:lnTo>
                    <a:pt x="79" y="51"/>
                  </a:lnTo>
                  <a:lnTo>
                    <a:pt x="79" y="51"/>
                  </a:lnTo>
                  <a:lnTo>
                    <a:pt x="86" y="51"/>
                  </a:lnTo>
                  <a:lnTo>
                    <a:pt x="86" y="43"/>
                  </a:lnTo>
                  <a:lnTo>
                    <a:pt x="86" y="43"/>
                  </a:lnTo>
                  <a:lnTo>
                    <a:pt x="94" y="43"/>
                  </a:lnTo>
                  <a:lnTo>
                    <a:pt x="0" y="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Freeform 172"/>
          <p:cNvSpPr>
            <a:spLocks/>
          </p:cNvSpPr>
          <p:nvPr/>
        </p:nvSpPr>
        <p:spPr bwMode="auto">
          <a:xfrm>
            <a:off x="1134000" y="2458800"/>
            <a:ext cx="7646400" cy="1278000"/>
          </a:xfrm>
          <a:custGeom>
            <a:avLst/>
            <a:gdLst/>
            <a:ahLst/>
            <a:cxnLst>
              <a:cxn ang="0">
                <a:pos x="0" y="112"/>
              </a:cxn>
              <a:cxn ang="0">
                <a:pos x="36" y="103"/>
              </a:cxn>
              <a:cxn ang="0">
                <a:pos x="71" y="94"/>
              </a:cxn>
              <a:cxn ang="0">
                <a:pos x="106" y="85"/>
              </a:cxn>
              <a:cxn ang="0">
                <a:pos x="141" y="77"/>
              </a:cxn>
              <a:cxn ang="0">
                <a:pos x="177" y="69"/>
              </a:cxn>
              <a:cxn ang="0">
                <a:pos x="212" y="61"/>
              </a:cxn>
              <a:cxn ang="0">
                <a:pos x="247" y="53"/>
              </a:cxn>
              <a:cxn ang="0">
                <a:pos x="283" y="46"/>
              </a:cxn>
              <a:cxn ang="0">
                <a:pos x="317" y="39"/>
              </a:cxn>
              <a:cxn ang="0">
                <a:pos x="353" y="33"/>
              </a:cxn>
              <a:cxn ang="0">
                <a:pos x="389" y="27"/>
              </a:cxn>
              <a:cxn ang="0">
                <a:pos x="424" y="22"/>
              </a:cxn>
              <a:cxn ang="0">
                <a:pos x="459" y="18"/>
              </a:cxn>
              <a:cxn ang="0">
                <a:pos x="494" y="13"/>
              </a:cxn>
              <a:cxn ang="0">
                <a:pos x="530" y="10"/>
              </a:cxn>
              <a:cxn ang="0">
                <a:pos x="565" y="7"/>
              </a:cxn>
              <a:cxn ang="0">
                <a:pos x="600" y="4"/>
              </a:cxn>
              <a:cxn ang="0">
                <a:pos x="636" y="2"/>
              </a:cxn>
              <a:cxn ang="0">
                <a:pos x="671" y="0"/>
              </a:cxn>
            </a:cxnLst>
            <a:rect l="0" t="0" r="r" b="b"/>
            <a:pathLst>
              <a:path w="671" h="112">
                <a:moveTo>
                  <a:pt x="0" y="112"/>
                </a:moveTo>
                <a:lnTo>
                  <a:pt x="36" y="103"/>
                </a:lnTo>
                <a:lnTo>
                  <a:pt x="71" y="94"/>
                </a:lnTo>
                <a:lnTo>
                  <a:pt x="106" y="85"/>
                </a:lnTo>
                <a:lnTo>
                  <a:pt x="141" y="77"/>
                </a:lnTo>
                <a:lnTo>
                  <a:pt x="177" y="69"/>
                </a:lnTo>
                <a:lnTo>
                  <a:pt x="212" y="61"/>
                </a:lnTo>
                <a:lnTo>
                  <a:pt x="247" y="53"/>
                </a:lnTo>
                <a:lnTo>
                  <a:pt x="283" y="46"/>
                </a:lnTo>
                <a:lnTo>
                  <a:pt x="317" y="39"/>
                </a:lnTo>
                <a:lnTo>
                  <a:pt x="353" y="33"/>
                </a:lnTo>
                <a:lnTo>
                  <a:pt x="389" y="27"/>
                </a:lnTo>
                <a:lnTo>
                  <a:pt x="424" y="22"/>
                </a:lnTo>
                <a:lnTo>
                  <a:pt x="459" y="18"/>
                </a:lnTo>
                <a:lnTo>
                  <a:pt x="494" y="13"/>
                </a:lnTo>
                <a:lnTo>
                  <a:pt x="530" y="10"/>
                </a:lnTo>
                <a:lnTo>
                  <a:pt x="565" y="7"/>
                </a:lnTo>
                <a:lnTo>
                  <a:pt x="600" y="4"/>
                </a:lnTo>
                <a:lnTo>
                  <a:pt x="636" y="2"/>
                </a:lnTo>
                <a:lnTo>
                  <a:pt x="671" y="0"/>
                </a:lnTo>
              </a:path>
            </a:pathLst>
          </a:custGeom>
          <a:noFill/>
          <a:ln w="7620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6" name="Group 195"/>
          <p:cNvGrpSpPr/>
          <p:nvPr/>
        </p:nvGrpSpPr>
        <p:grpSpPr>
          <a:xfrm>
            <a:off x="592138" y="3813175"/>
            <a:ext cx="1801813" cy="639763"/>
            <a:chOff x="592138" y="3813175"/>
            <a:chExt cx="1801813" cy="639763"/>
          </a:xfrm>
        </p:grpSpPr>
        <p:sp>
          <p:nvSpPr>
            <p:cNvPr id="197" name="Freeform 157"/>
            <p:cNvSpPr>
              <a:spLocks/>
            </p:cNvSpPr>
            <p:nvPr/>
          </p:nvSpPr>
          <p:spPr bwMode="auto">
            <a:xfrm>
              <a:off x="592138" y="3813175"/>
              <a:ext cx="1801813" cy="639763"/>
            </a:xfrm>
            <a:custGeom>
              <a:avLst/>
              <a:gdLst/>
              <a:ahLst/>
              <a:cxnLst>
                <a:cxn ang="0">
                  <a:pos x="8" y="56"/>
                </a:cxn>
                <a:cxn ang="0">
                  <a:pos x="150" y="56"/>
                </a:cxn>
                <a:cxn ang="0">
                  <a:pos x="158" y="48"/>
                </a:cxn>
                <a:cxn ang="0">
                  <a:pos x="158" y="8"/>
                </a:cxn>
                <a:cxn ang="0">
                  <a:pos x="150" y="0"/>
                </a:cxn>
                <a:cxn ang="0">
                  <a:pos x="8" y="0"/>
                </a:cxn>
                <a:cxn ang="0">
                  <a:pos x="0" y="8"/>
                </a:cxn>
                <a:cxn ang="0">
                  <a:pos x="0" y="48"/>
                </a:cxn>
                <a:cxn ang="0">
                  <a:pos x="8" y="56"/>
                </a:cxn>
              </a:cxnLst>
              <a:rect l="0" t="0" r="r" b="b"/>
              <a:pathLst>
                <a:path w="158" h="56">
                  <a:moveTo>
                    <a:pt x="8" y="56"/>
                  </a:moveTo>
                  <a:lnTo>
                    <a:pt x="150" y="56"/>
                  </a:lnTo>
                  <a:cubicBezTo>
                    <a:pt x="154" y="56"/>
                    <a:pt x="158" y="52"/>
                    <a:pt x="158" y="48"/>
                  </a:cubicBezTo>
                  <a:lnTo>
                    <a:pt x="158" y="8"/>
                  </a:lnTo>
                  <a:cubicBezTo>
                    <a:pt x="158" y="3"/>
                    <a:pt x="154" y="0"/>
                    <a:pt x="150" y="0"/>
                  </a:cubicBezTo>
                  <a:lnTo>
                    <a:pt x="8" y="0"/>
                  </a:lnTo>
                  <a:cubicBezTo>
                    <a:pt x="4" y="0"/>
                    <a:pt x="0" y="3"/>
                    <a:pt x="0" y="8"/>
                  </a:cubicBezTo>
                  <a:lnTo>
                    <a:pt x="0" y="48"/>
                  </a:lnTo>
                  <a:cubicBezTo>
                    <a:pt x="0" y="52"/>
                    <a:pt x="4" y="56"/>
                    <a:pt x="8" y="5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58"/>
            <p:cNvSpPr>
              <a:spLocks/>
            </p:cNvSpPr>
            <p:nvPr/>
          </p:nvSpPr>
          <p:spPr bwMode="auto">
            <a:xfrm>
              <a:off x="592138" y="3813175"/>
              <a:ext cx="1801813" cy="639763"/>
            </a:xfrm>
            <a:custGeom>
              <a:avLst/>
              <a:gdLst/>
              <a:ahLst/>
              <a:cxnLst>
                <a:cxn ang="0">
                  <a:pos x="8" y="56"/>
                </a:cxn>
                <a:cxn ang="0">
                  <a:pos x="150" y="56"/>
                </a:cxn>
                <a:cxn ang="0">
                  <a:pos x="158" y="48"/>
                </a:cxn>
                <a:cxn ang="0">
                  <a:pos x="158" y="8"/>
                </a:cxn>
                <a:cxn ang="0">
                  <a:pos x="150" y="0"/>
                </a:cxn>
                <a:cxn ang="0">
                  <a:pos x="8" y="0"/>
                </a:cxn>
                <a:cxn ang="0">
                  <a:pos x="0" y="8"/>
                </a:cxn>
                <a:cxn ang="0">
                  <a:pos x="0" y="48"/>
                </a:cxn>
                <a:cxn ang="0">
                  <a:pos x="8" y="56"/>
                </a:cxn>
              </a:cxnLst>
              <a:rect l="0" t="0" r="r" b="b"/>
              <a:pathLst>
                <a:path w="158" h="56">
                  <a:moveTo>
                    <a:pt x="8" y="56"/>
                  </a:moveTo>
                  <a:lnTo>
                    <a:pt x="150" y="56"/>
                  </a:lnTo>
                  <a:cubicBezTo>
                    <a:pt x="154" y="56"/>
                    <a:pt x="158" y="52"/>
                    <a:pt x="158" y="48"/>
                  </a:cubicBezTo>
                  <a:lnTo>
                    <a:pt x="158" y="8"/>
                  </a:lnTo>
                  <a:cubicBezTo>
                    <a:pt x="158" y="3"/>
                    <a:pt x="154" y="0"/>
                    <a:pt x="150" y="0"/>
                  </a:cubicBezTo>
                  <a:lnTo>
                    <a:pt x="8" y="0"/>
                  </a:lnTo>
                  <a:cubicBezTo>
                    <a:pt x="4" y="0"/>
                    <a:pt x="0" y="3"/>
                    <a:pt x="0" y="8"/>
                  </a:cubicBezTo>
                  <a:lnTo>
                    <a:pt x="0" y="48"/>
                  </a:lnTo>
                  <a:cubicBezTo>
                    <a:pt x="0" y="52"/>
                    <a:pt x="4" y="56"/>
                    <a:pt x="8" y="56"/>
                  </a:cubicBezTo>
                  <a:close/>
                </a:path>
              </a:pathLst>
            </a:custGeom>
            <a:noFill/>
            <a:ln w="0">
              <a:solidFill>
                <a:srgbClr val="242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59"/>
            <p:cNvSpPr>
              <a:spLocks noChangeArrowheads="1"/>
            </p:cNvSpPr>
            <p:nvPr/>
          </p:nvSpPr>
          <p:spPr bwMode="auto">
            <a:xfrm>
              <a:off x="738000" y="3836988"/>
              <a:ext cx="150361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9049"/>
                  </a:solidFill>
                  <a:effectLst/>
                  <a:latin typeface="Arial" pitchFamily="34" charset="0"/>
                  <a:cs typeface="Arial" pitchFamily="34" charset="0"/>
                </a:rPr>
                <a:t>Markets work for the</a:t>
              </a:r>
              <a:endParaRPr kumimoji="0" lang="en-US" sz="1200" b="1" i="0" u="none" strike="noStrike" cap="none" normalizeH="0" baseline="0" dirty="0">
                <a:ln>
                  <a:noFill/>
                </a:ln>
                <a:solidFill>
                  <a:schemeClr val="tx1"/>
                </a:solidFill>
                <a:effectLst/>
                <a:latin typeface="Arial" pitchFamily="34" charset="0"/>
                <a:cs typeface="Arial" pitchFamily="34" charset="0"/>
              </a:endParaRPr>
            </a:p>
          </p:txBody>
        </p:sp>
        <p:sp>
          <p:nvSpPr>
            <p:cNvPr id="200" name="Rectangle 160"/>
            <p:cNvSpPr>
              <a:spLocks noChangeArrowheads="1"/>
            </p:cNvSpPr>
            <p:nvPr/>
          </p:nvSpPr>
          <p:spPr bwMode="auto">
            <a:xfrm>
              <a:off x="630000" y="4019550"/>
              <a:ext cx="17136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9049"/>
                  </a:solidFill>
                  <a:effectLst/>
                  <a:latin typeface="Arial" pitchFamily="34" charset="0"/>
                  <a:cs typeface="Arial" pitchFamily="34" charset="0"/>
                </a:rPr>
                <a:t>conservation of wildlife</a:t>
              </a:r>
              <a:endParaRPr kumimoji="0" lang="en-US" sz="1200" b="1" i="0" u="none" strike="noStrike" cap="none" normalizeH="0" baseline="0" dirty="0">
                <a:ln>
                  <a:noFill/>
                </a:ln>
                <a:solidFill>
                  <a:schemeClr val="tx1"/>
                </a:solidFill>
                <a:effectLst/>
                <a:latin typeface="Arial" pitchFamily="34" charset="0"/>
                <a:cs typeface="Arial" pitchFamily="34" charset="0"/>
              </a:endParaRPr>
            </a:p>
          </p:txBody>
        </p:sp>
        <p:sp>
          <p:nvSpPr>
            <p:cNvPr id="201" name="Rectangle 161"/>
            <p:cNvSpPr>
              <a:spLocks noChangeArrowheads="1"/>
            </p:cNvSpPr>
            <p:nvPr/>
          </p:nvSpPr>
          <p:spPr bwMode="auto">
            <a:xfrm>
              <a:off x="684000" y="4202113"/>
              <a:ext cx="158697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9049"/>
                  </a:solidFill>
                  <a:effectLst/>
                  <a:latin typeface="Arial" pitchFamily="34" charset="0"/>
                  <a:cs typeface="Arial" pitchFamily="34" charset="0"/>
                </a:rPr>
                <a:t>&amp; natural ecosystems</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07" name="Group 206"/>
          <p:cNvGrpSpPr/>
          <p:nvPr/>
        </p:nvGrpSpPr>
        <p:grpSpPr>
          <a:xfrm>
            <a:off x="6613525" y="1312863"/>
            <a:ext cx="2304000" cy="787400"/>
            <a:chOff x="6613525" y="1312863"/>
            <a:chExt cx="2304000" cy="787400"/>
          </a:xfrm>
        </p:grpSpPr>
        <p:sp>
          <p:nvSpPr>
            <p:cNvPr id="208" name="Freeform 148"/>
            <p:cNvSpPr>
              <a:spLocks/>
            </p:cNvSpPr>
            <p:nvPr/>
          </p:nvSpPr>
          <p:spPr bwMode="auto">
            <a:xfrm>
              <a:off x="6613525" y="1312863"/>
              <a:ext cx="2304000" cy="787400"/>
            </a:xfrm>
            <a:custGeom>
              <a:avLst/>
              <a:gdLst/>
              <a:ahLst/>
              <a:cxnLst>
                <a:cxn ang="0">
                  <a:pos x="10" y="69"/>
                </a:cxn>
                <a:cxn ang="0">
                  <a:pos x="185" y="69"/>
                </a:cxn>
                <a:cxn ang="0">
                  <a:pos x="195" y="60"/>
                </a:cxn>
                <a:cxn ang="0">
                  <a:pos x="195" y="10"/>
                </a:cxn>
                <a:cxn ang="0">
                  <a:pos x="185" y="0"/>
                </a:cxn>
                <a:cxn ang="0">
                  <a:pos x="10" y="0"/>
                </a:cxn>
                <a:cxn ang="0">
                  <a:pos x="0" y="10"/>
                </a:cxn>
                <a:cxn ang="0">
                  <a:pos x="0" y="60"/>
                </a:cxn>
                <a:cxn ang="0">
                  <a:pos x="10" y="69"/>
                </a:cxn>
              </a:cxnLst>
              <a:rect l="0" t="0" r="r" b="b"/>
              <a:pathLst>
                <a:path w="195" h="69">
                  <a:moveTo>
                    <a:pt x="10" y="69"/>
                  </a:moveTo>
                  <a:lnTo>
                    <a:pt x="185" y="69"/>
                  </a:lnTo>
                  <a:cubicBezTo>
                    <a:pt x="191" y="69"/>
                    <a:pt x="195" y="65"/>
                    <a:pt x="195" y="60"/>
                  </a:cubicBezTo>
                  <a:lnTo>
                    <a:pt x="195" y="10"/>
                  </a:lnTo>
                  <a:cubicBezTo>
                    <a:pt x="195" y="4"/>
                    <a:pt x="191" y="0"/>
                    <a:pt x="185" y="0"/>
                  </a:cubicBezTo>
                  <a:lnTo>
                    <a:pt x="10" y="0"/>
                  </a:lnTo>
                  <a:cubicBezTo>
                    <a:pt x="4" y="0"/>
                    <a:pt x="0" y="4"/>
                    <a:pt x="0" y="10"/>
                  </a:cubicBezTo>
                  <a:lnTo>
                    <a:pt x="0" y="60"/>
                  </a:lnTo>
                  <a:cubicBezTo>
                    <a:pt x="0" y="65"/>
                    <a:pt x="4" y="69"/>
                    <a:pt x="10" y="6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50"/>
            <p:cNvSpPr>
              <a:spLocks noChangeArrowheads="1"/>
            </p:cNvSpPr>
            <p:nvPr/>
          </p:nvSpPr>
          <p:spPr bwMode="auto">
            <a:xfrm>
              <a:off x="6715125" y="1358900"/>
              <a:ext cx="2200275"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EB3D00"/>
                  </a:solidFill>
                  <a:effectLst/>
                  <a:latin typeface="Arial" pitchFamily="34" charset="0"/>
                  <a:cs typeface="Arial" pitchFamily="34" charset="0"/>
                </a:rPr>
                <a:t>Markets work against the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0" name="Rectangle 151"/>
            <p:cNvSpPr>
              <a:spLocks noChangeArrowheads="1"/>
            </p:cNvSpPr>
            <p:nvPr/>
          </p:nvSpPr>
          <p:spPr bwMode="auto">
            <a:xfrm>
              <a:off x="6715125" y="1587500"/>
              <a:ext cx="2120900" cy="2397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EB3D00"/>
                  </a:solidFill>
                  <a:effectLst/>
                  <a:latin typeface="Arial" pitchFamily="34" charset="0"/>
                  <a:cs typeface="Arial" pitchFamily="34" charset="0"/>
                </a:rPr>
                <a:t>conservation of wildlife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1" name="Rectangle 152"/>
            <p:cNvSpPr>
              <a:spLocks noChangeArrowheads="1"/>
            </p:cNvSpPr>
            <p:nvPr/>
          </p:nvSpPr>
          <p:spPr bwMode="auto">
            <a:xfrm>
              <a:off x="6715125" y="1838325"/>
              <a:ext cx="2166938" cy="2397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EB3D00"/>
                  </a:solidFill>
                  <a:effectLst/>
                  <a:latin typeface="Arial" pitchFamily="34" charset="0"/>
                  <a:cs typeface="Arial" pitchFamily="34" charset="0"/>
                </a:rPr>
                <a:t>and natural ecosystems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12" name="Group 211"/>
          <p:cNvGrpSpPr/>
          <p:nvPr/>
        </p:nvGrpSpPr>
        <p:grpSpPr>
          <a:xfrm>
            <a:off x="6259513" y="1222375"/>
            <a:ext cx="228600" cy="1255713"/>
            <a:chOff x="6259513" y="1222375"/>
            <a:chExt cx="228600" cy="1255713"/>
          </a:xfrm>
        </p:grpSpPr>
        <p:sp>
          <p:nvSpPr>
            <p:cNvPr id="213" name="Rectangle 153"/>
            <p:cNvSpPr>
              <a:spLocks noChangeArrowheads="1"/>
            </p:cNvSpPr>
            <p:nvPr/>
          </p:nvSpPr>
          <p:spPr bwMode="auto">
            <a:xfrm>
              <a:off x="6350000" y="1233488"/>
              <a:ext cx="23813" cy="1130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54"/>
            <p:cNvSpPr>
              <a:spLocks/>
            </p:cNvSpPr>
            <p:nvPr/>
          </p:nvSpPr>
          <p:spPr bwMode="auto">
            <a:xfrm>
              <a:off x="6259513" y="2249488"/>
              <a:ext cx="193675" cy="228600"/>
            </a:xfrm>
            <a:custGeom>
              <a:avLst/>
              <a:gdLst/>
              <a:ahLst/>
              <a:cxnLst>
                <a:cxn ang="0">
                  <a:pos x="65" y="144"/>
                </a:cxn>
                <a:cxn ang="0">
                  <a:pos x="122" y="0"/>
                </a:cxn>
                <a:cxn ang="0">
                  <a:pos x="122" y="0"/>
                </a:cxn>
                <a:cxn ang="0">
                  <a:pos x="122" y="0"/>
                </a:cxn>
                <a:cxn ang="0">
                  <a:pos x="115" y="0"/>
                </a:cxn>
                <a:cxn ang="0">
                  <a:pos x="115" y="7"/>
                </a:cxn>
                <a:cxn ang="0">
                  <a:pos x="108" y="7"/>
                </a:cxn>
                <a:cxn ang="0">
                  <a:pos x="108" y="7"/>
                </a:cxn>
                <a:cxn ang="0">
                  <a:pos x="100" y="7"/>
                </a:cxn>
                <a:cxn ang="0">
                  <a:pos x="100" y="7"/>
                </a:cxn>
                <a:cxn ang="0">
                  <a:pos x="93" y="7"/>
                </a:cxn>
                <a:cxn ang="0">
                  <a:pos x="93" y="14"/>
                </a:cxn>
                <a:cxn ang="0">
                  <a:pos x="86" y="14"/>
                </a:cxn>
                <a:cxn ang="0">
                  <a:pos x="86" y="14"/>
                </a:cxn>
                <a:cxn ang="0">
                  <a:pos x="79" y="14"/>
                </a:cxn>
                <a:cxn ang="0">
                  <a:pos x="79" y="14"/>
                </a:cxn>
                <a:cxn ang="0">
                  <a:pos x="72" y="14"/>
                </a:cxn>
                <a:cxn ang="0">
                  <a:pos x="65" y="14"/>
                </a:cxn>
                <a:cxn ang="0">
                  <a:pos x="65" y="14"/>
                </a:cxn>
                <a:cxn ang="0">
                  <a:pos x="57" y="14"/>
                </a:cxn>
                <a:cxn ang="0">
                  <a:pos x="57" y="14"/>
                </a:cxn>
                <a:cxn ang="0">
                  <a:pos x="50" y="14"/>
                </a:cxn>
                <a:cxn ang="0">
                  <a:pos x="50" y="14"/>
                </a:cxn>
                <a:cxn ang="0">
                  <a:pos x="43" y="14"/>
                </a:cxn>
                <a:cxn ang="0">
                  <a:pos x="43" y="14"/>
                </a:cxn>
                <a:cxn ang="0">
                  <a:pos x="36" y="14"/>
                </a:cxn>
                <a:cxn ang="0">
                  <a:pos x="36" y="7"/>
                </a:cxn>
                <a:cxn ang="0">
                  <a:pos x="29" y="7"/>
                </a:cxn>
                <a:cxn ang="0">
                  <a:pos x="29" y="7"/>
                </a:cxn>
                <a:cxn ang="0">
                  <a:pos x="21" y="7"/>
                </a:cxn>
                <a:cxn ang="0">
                  <a:pos x="21" y="7"/>
                </a:cxn>
                <a:cxn ang="0">
                  <a:pos x="14" y="7"/>
                </a:cxn>
                <a:cxn ang="0">
                  <a:pos x="14" y="0"/>
                </a:cxn>
                <a:cxn ang="0">
                  <a:pos x="7" y="0"/>
                </a:cxn>
                <a:cxn ang="0">
                  <a:pos x="0" y="0"/>
                </a:cxn>
                <a:cxn ang="0">
                  <a:pos x="65" y="144"/>
                </a:cxn>
              </a:cxnLst>
              <a:rect l="0" t="0" r="r" b="b"/>
              <a:pathLst>
                <a:path w="122" h="144">
                  <a:moveTo>
                    <a:pt x="65" y="144"/>
                  </a:moveTo>
                  <a:lnTo>
                    <a:pt x="122" y="0"/>
                  </a:lnTo>
                  <a:lnTo>
                    <a:pt x="122" y="0"/>
                  </a:lnTo>
                  <a:lnTo>
                    <a:pt x="122" y="0"/>
                  </a:lnTo>
                  <a:lnTo>
                    <a:pt x="115" y="0"/>
                  </a:lnTo>
                  <a:lnTo>
                    <a:pt x="115" y="7"/>
                  </a:lnTo>
                  <a:lnTo>
                    <a:pt x="108" y="7"/>
                  </a:lnTo>
                  <a:lnTo>
                    <a:pt x="108" y="7"/>
                  </a:lnTo>
                  <a:lnTo>
                    <a:pt x="100" y="7"/>
                  </a:lnTo>
                  <a:lnTo>
                    <a:pt x="100" y="7"/>
                  </a:lnTo>
                  <a:lnTo>
                    <a:pt x="93" y="7"/>
                  </a:lnTo>
                  <a:lnTo>
                    <a:pt x="93" y="14"/>
                  </a:lnTo>
                  <a:lnTo>
                    <a:pt x="86" y="14"/>
                  </a:lnTo>
                  <a:lnTo>
                    <a:pt x="86" y="14"/>
                  </a:lnTo>
                  <a:lnTo>
                    <a:pt x="79" y="14"/>
                  </a:lnTo>
                  <a:lnTo>
                    <a:pt x="79" y="14"/>
                  </a:lnTo>
                  <a:lnTo>
                    <a:pt x="72" y="14"/>
                  </a:lnTo>
                  <a:lnTo>
                    <a:pt x="65" y="14"/>
                  </a:lnTo>
                  <a:lnTo>
                    <a:pt x="65" y="14"/>
                  </a:lnTo>
                  <a:lnTo>
                    <a:pt x="57" y="14"/>
                  </a:lnTo>
                  <a:lnTo>
                    <a:pt x="57" y="14"/>
                  </a:lnTo>
                  <a:lnTo>
                    <a:pt x="50" y="14"/>
                  </a:lnTo>
                  <a:lnTo>
                    <a:pt x="50" y="14"/>
                  </a:lnTo>
                  <a:lnTo>
                    <a:pt x="43" y="14"/>
                  </a:lnTo>
                  <a:lnTo>
                    <a:pt x="43" y="14"/>
                  </a:lnTo>
                  <a:lnTo>
                    <a:pt x="36" y="14"/>
                  </a:lnTo>
                  <a:lnTo>
                    <a:pt x="36" y="7"/>
                  </a:lnTo>
                  <a:lnTo>
                    <a:pt x="29" y="7"/>
                  </a:lnTo>
                  <a:lnTo>
                    <a:pt x="29" y="7"/>
                  </a:lnTo>
                  <a:lnTo>
                    <a:pt x="21" y="7"/>
                  </a:lnTo>
                  <a:lnTo>
                    <a:pt x="21" y="7"/>
                  </a:lnTo>
                  <a:lnTo>
                    <a:pt x="14" y="7"/>
                  </a:lnTo>
                  <a:lnTo>
                    <a:pt x="14" y="0"/>
                  </a:lnTo>
                  <a:lnTo>
                    <a:pt x="7" y="0"/>
                  </a:lnTo>
                  <a:lnTo>
                    <a:pt x="0" y="0"/>
                  </a:lnTo>
                  <a:lnTo>
                    <a:pt x="65"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Rectangle 155"/>
            <p:cNvSpPr>
              <a:spLocks noChangeArrowheads="1"/>
            </p:cNvSpPr>
            <p:nvPr/>
          </p:nvSpPr>
          <p:spPr bwMode="auto">
            <a:xfrm>
              <a:off x="6373813" y="1222375"/>
              <a:ext cx="33338" cy="1130300"/>
            </a:xfrm>
            <a:prstGeom prst="rect">
              <a:avLst/>
            </a:prstGeom>
            <a:solidFill>
              <a:srgbClr val="EB3D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56"/>
            <p:cNvSpPr>
              <a:spLocks/>
            </p:cNvSpPr>
            <p:nvPr/>
          </p:nvSpPr>
          <p:spPr bwMode="auto">
            <a:xfrm>
              <a:off x="6292850" y="2238375"/>
              <a:ext cx="195263" cy="215900"/>
            </a:xfrm>
            <a:custGeom>
              <a:avLst/>
              <a:gdLst/>
              <a:ahLst/>
              <a:cxnLst>
                <a:cxn ang="0">
                  <a:pos x="58" y="136"/>
                </a:cxn>
                <a:cxn ang="0">
                  <a:pos x="123" y="0"/>
                </a:cxn>
                <a:cxn ang="0">
                  <a:pos x="123" y="0"/>
                </a:cxn>
                <a:cxn ang="0">
                  <a:pos x="115" y="0"/>
                </a:cxn>
                <a:cxn ang="0">
                  <a:pos x="115" y="0"/>
                </a:cxn>
                <a:cxn ang="0">
                  <a:pos x="108" y="0"/>
                </a:cxn>
                <a:cxn ang="0">
                  <a:pos x="108" y="7"/>
                </a:cxn>
                <a:cxn ang="0">
                  <a:pos x="101" y="7"/>
                </a:cxn>
                <a:cxn ang="0">
                  <a:pos x="94" y="7"/>
                </a:cxn>
                <a:cxn ang="0">
                  <a:pos x="94" y="7"/>
                </a:cxn>
                <a:cxn ang="0">
                  <a:pos x="87" y="7"/>
                </a:cxn>
                <a:cxn ang="0">
                  <a:pos x="87" y="7"/>
                </a:cxn>
                <a:cxn ang="0">
                  <a:pos x="79" y="7"/>
                </a:cxn>
                <a:cxn ang="0">
                  <a:pos x="79" y="14"/>
                </a:cxn>
                <a:cxn ang="0">
                  <a:pos x="72" y="14"/>
                </a:cxn>
                <a:cxn ang="0">
                  <a:pos x="72" y="14"/>
                </a:cxn>
                <a:cxn ang="0">
                  <a:pos x="65" y="14"/>
                </a:cxn>
                <a:cxn ang="0">
                  <a:pos x="65" y="14"/>
                </a:cxn>
                <a:cxn ang="0">
                  <a:pos x="58" y="14"/>
                </a:cxn>
                <a:cxn ang="0">
                  <a:pos x="58" y="14"/>
                </a:cxn>
                <a:cxn ang="0">
                  <a:pos x="51" y="14"/>
                </a:cxn>
                <a:cxn ang="0">
                  <a:pos x="51" y="14"/>
                </a:cxn>
                <a:cxn ang="0">
                  <a:pos x="44" y="14"/>
                </a:cxn>
                <a:cxn ang="0">
                  <a:pos x="44" y="14"/>
                </a:cxn>
                <a:cxn ang="0">
                  <a:pos x="36" y="7"/>
                </a:cxn>
                <a:cxn ang="0">
                  <a:pos x="29" y="7"/>
                </a:cxn>
                <a:cxn ang="0">
                  <a:pos x="29" y="7"/>
                </a:cxn>
                <a:cxn ang="0">
                  <a:pos x="22" y="7"/>
                </a:cxn>
                <a:cxn ang="0">
                  <a:pos x="22" y="7"/>
                </a:cxn>
                <a:cxn ang="0">
                  <a:pos x="15" y="7"/>
                </a:cxn>
                <a:cxn ang="0">
                  <a:pos x="15" y="7"/>
                </a:cxn>
                <a:cxn ang="0">
                  <a:pos x="8" y="0"/>
                </a:cxn>
                <a:cxn ang="0">
                  <a:pos x="8" y="0"/>
                </a:cxn>
                <a:cxn ang="0">
                  <a:pos x="0" y="0"/>
                </a:cxn>
                <a:cxn ang="0">
                  <a:pos x="0" y="0"/>
                </a:cxn>
                <a:cxn ang="0">
                  <a:pos x="58" y="136"/>
                </a:cxn>
              </a:cxnLst>
              <a:rect l="0" t="0" r="r" b="b"/>
              <a:pathLst>
                <a:path w="123" h="136">
                  <a:moveTo>
                    <a:pt x="58" y="136"/>
                  </a:moveTo>
                  <a:lnTo>
                    <a:pt x="123" y="0"/>
                  </a:lnTo>
                  <a:lnTo>
                    <a:pt x="123" y="0"/>
                  </a:lnTo>
                  <a:lnTo>
                    <a:pt x="115" y="0"/>
                  </a:lnTo>
                  <a:lnTo>
                    <a:pt x="115" y="0"/>
                  </a:lnTo>
                  <a:lnTo>
                    <a:pt x="108" y="0"/>
                  </a:lnTo>
                  <a:lnTo>
                    <a:pt x="108" y="7"/>
                  </a:lnTo>
                  <a:lnTo>
                    <a:pt x="101" y="7"/>
                  </a:lnTo>
                  <a:lnTo>
                    <a:pt x="94" y="7"/>
                  </a:lnTo>
                  <a:lnTo>
                    <a:pt x="94" y="7"/>
                  </a:lnTo>
                  <a:lnTo>
                    <a:pt x="87" y="7"/>
                  </a:lnTo>
                  <a:lnTo>
                    <a:pt x="87" y="7"/>
                  </a:lnTo>
                  <a:lnTo>
                    <a:pt x="79" y="7"/>
                  </a:lnTo>
                  <a:lnTo>
                    <a:pt x="79" y="14"/>
                  </a:lnTo>
                  <a:lnTo>
                    <a:pt x="72" y="14"/>
                  </a:lnTo>
                  <a:lnTo>
                    <a:pt x="72" y="14"/>
                  </a:lnTo>
                  <a:lnTo>
                    <a:pt x="65" y="14"/>
                  </a:lnTo>
                  <a:lnTo>
                    <a:pt x="65" y="14"/>
                  </a:lnTo>
                  <a:lnTo>
                    <a:pt x="58" y="14"/>
                  </a:lnTo>
                  <a:lnTo>
                    <a:pt x="58" y="14"/>
                  </a:lnTo>
                  <a:lnTo>
                    <a:pt x="51" y="14"/>
                  </a:lnTo>
                  <a:lnTo>
                    <a:pt x="51" y="14"/>
                  </a:lnTo>
                  <a:lnTo>
                    <a:pt x="44" y="14"/>
                  </a:lnTo>
                  <a:lnTo>
                    <a:pt x="44" y="14"/>
                  </a:lnTo>
                  <a:lnTo>
                    <a:pt x="36" y="7"/>
                  </a:lnTo>
                  <a:lnTo>
                    <a:pt x="29" y="7"/>
                  </a:lnTo>
                  <a:lnTo>
                    <a:pt x="29" y="7"/>
                  </a:lnTo>
                  <a:lnTo>
                    <a:pt x="22" y="7"/>
                  </a:lnTo>
                  <a:lnTo>
                    <a:pt x="22" y="7"/>
                  </a:lnTo>
                  <a:lnTo>
                    <a:pt x="15" y="7"/>
                  </a:lnTo>
                  <a:lnTo>
                    <a:pt x="15" y="7"/>
                  </a:lnTo>
                  <a:lnTo>
                    <a:pt x="8" y="0"/>
                  </a:lnTo>
                  <a:lnTo>
                    <a:pt x="8" y="0"/>
                  </a:lnTo>
                  <a:lnTo>
                    <a:pt x="0" y="0"/>
                  </a:lnTo>
                  <a:lnTo>
                    <a:pt x="0" y="0"/>
                  </a:lnTo>
                  <a:lnTo>
                    <a:pt x="58" y="136"/>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 name="Group 216"/>
          <p:cNvGrpSpPr/>
          <p:nvPr/>
        </p:nvGrpSpPr>
        <p:grpSpPr>
          <a:xfrm>
            <a:off x="3873600" y="2952000"/>
            <a:ext cx="215900" cy="215900"/>
            <a:chOff x="3876675" y="2957513"/>
            <a:chExt cx="215900" cy="215900"/>
          </a:xfrm>
        </p:grpSpPr>
        <p:sp>
          <p:nvSpPr>
            <p:cNvPr id="218" name="Oval 166"/>
            <p:cNvSpPr>
              <a:spLocks noChangeArrowheads="1"/>
            </p:cNvSpPr>
            <p:nvPr/>
          </p:nvSpPr>
          <p:spPr bwMode="auto">
            <a:xfrm>
              <a:off x="3876675" y="2957513"/>
              <a:ext cx="215900" cy="2159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Oval 167"/>
            <p:cNvSpPr>
              <a:spLocks noChangeArrowheads="1"/>
            </p:cNvSpPr>
            <p:nvPr/>
          </p:nvSpPr>
          <p:spPr bwMode="auto">
            <a:xfrm>
              <a:off x="3927600" y="3009600"/>
              <a:ext cx="112713" cy="114300"/>
            </a:xfrm>
            <a:prstGeom prst="ellipse">
              <a:avLst/>
            </a:pr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 name="Group 222"/>
          <p:cNvGrpSpPr/>
          <p:nvPr/>
        </p:nvGrpSpPr>
        <p:grpSpPr>
          <a:xfrm>
            <a:off x="2462213" y="3423600"/>
            <a:ext cx="158312" cy="789625"/>
            <a:chOff x="2462213" y="3423600"/>
            <a:chExt cx="158312" cy="789625"/>
          </a:xfrm>
        </p:grpSpPr>
        <p:grpSp>
          <p:nvGrpSpPr>
            <p:cNvPr id="183" name="Group 182"/>
            <p:cNvGrpSpPr/>
            <p:nvPr/>
          </p:nvGrpSpPr>
          <p:grpSpPr>
            <a:xfrm>
              <a:off x="2484000" y="3423600"/>
              <a:ext cx="136525" cy="787400"/>
              <a:chOff x="2462213" y="3425825"/>
              <a:chExt cx="136525" cy="787400"/>
            </a:xfrm>
          </p:grpSpPr>
          <p:sp>
            <p:nvSpPr>
              <p:cNvPr id="221" name="Rectangle 164"/>
              <p:cNvSpPr>
                <a:spLocks noChangeArrowheads="1"/>
              </p:cNvSpPr>
              <p:nvPr/>
            </p:nvSpPr>
            <p:spPr bwMode="auto">
              <a:xfrm>
                <a:off x="2519363" y="3505200"/>
                <a:ext cx="23813" cy="708025"/>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65"/>
              <p:cNvSpPr>
                <a:spLocks/>
              </p:cNvSpPr>
              <p:nvPr/>
            </p:nvSpPr>
            <p:spPr bwMode="auto">
              <a:xfrm>
                <a:off x="2462213" y="3425825"/>
                <a:ext cx="136525" cy="147638"/>
              </a:xfrm>
              <a:custGeom>
                <a:avLst/>
                <a:gdLst/>
                <a:ahLst/>
                <a:cxnLst>
                  <a:cxn ang="0">
                    <a:pos x="43" y="0"/>
                  </a:cxn>
                  <a:cxn ang="0">
                    <a:pos x="0" y="93"/>
                  </a:cxn>
                  <a:cxn ang="0">
                    <a:pos x="0" y="93"/>
                  </a:cxn>
                  <a:cxn ang="0">
                    <a:pos x="7" y="93"/>
                  </a:cxn>
                  <a:cxn ang="0">
                    <a:pos x="7" y="93"/>
                  </a:cxn>
                  <a:cxn ang="0">
                    <a:pos x="7" y="93"/>
                  </a:cxn>
                  <a:cxn ang="0">
                    <a:pos x="15" y="93"/>
                  </a:cxn>
                  <a:cxn ang="0">
                    <a:pos x="15" y="93"/>
                  </a:cxn>
                  <a:cxn ang="0">
                    <a:pos x="15" y="93"/>
                  </a:cxn>
                  <a:cxn ang="0">
                    <a:pos x="22" y="86"/>
                  </a:cxn>
                  <a:cxn ang="0">
                    <a:pos x="22" y="86"/>
                  </a:cxn>
                  <a:cxn ang="0">
                    <a:pos x="22" y="86"/>
                  </a:cxn>
                  <a:cxn ang="0">
                    <a:pos x="29" y="86"/>
                  </a:cxn>
                  <a:cxn ang="0">
                    <a:pos x="29" y="86"/>
                  </a:cxn>
                  <a:cxn ang="0">
                    <a:pos x="29" y="86"/>
                  </a:cxn>
                  <a:cxn ang="0">
                    <a:pos x="36" y="86"/>
                  </a:cxn>
                  <a:cxn ang="0">
                    <a:pos x="36" y="86"/>
                  </a:cxn>
                  <a:cxn ang="0">
                    <a:pos x="43" y="86"/>
                  </a:cxn>
                  <a:cxn ang="0">
                    <a:pos x="43" y="86"/>
                  </a:cxn>
                  <a:cxn ang="0">
                    <a:pos x="43" y="86"/>
                  </a:cxn>
                  <a:cxn ang="0">
                    <a:pos x="51" y="86"/>
                  </a:cxn>
                  <a:cxn ang="0">
                    <a:pos x="51" y="86"/>
                  </a:cxn>
                  <a:cxn ang="0">
                    <a:pos x="51" y="86"/>
                  </a:cxn>
                  <a:cxn ang="0">
                    <a:pos x="58" y="86"/>
                  </a:cxn>
                  <a:cxn ang="0">
                    <a:pos x="58" y="86"/>
                  </a:cxn>
                  <a:cxn ang="0">
                    <a:pos x="58" y="86"/>
                  </a:cxn>
                  <a:cxn ang="0">
                    <a:pos x="65" y="86"/>
                  </a:cxn>
                  <a:cxn ang="0">
                    <a:pos x="65" y="86"/>
                  </a:cxn>
                  <a:cxn ang="0">
                    <a:pos x="65" y="93"/>
                  </a:cxn>
                  <a:cxn ang="0">
                    <a:pos x="72" y="93"/>
                  </a:cxn>
                  <a:cxn ang="0">
                    <a:pos x="72" y="93"/>
                  </a:cxn>
                  <a:cxn ang="0">
                    <a:pos x="72" y="93"/>
                  </a:cxn>
                  <a:cxn ang="0">
                    <a:pos x="79" y="93"/>
                  </a:cxn>
                  <a:cxn ang="0">
                    <a:pos x="79" y="93"/>
                  </a:cxn>
                  <a:cxn ang="0">
                    <a:pos x="86" y="93"/>
                  </a:cxn>
                  <a:cxn ang="0">
                    <a:pos x="43" y="0"/>
                  </a:cxn>
                </a:cxnLst>
                <a:rect l="0" t="0" r="r" b="b"/>
                <a:pathLst>
                  <a:path w="86" h="93">
                    <a:moveTo>
                      <a:pt x="43" y="0"/>
                    </a:moveTo>
                    <a:lnTo>
                      <a:pt x="0" y="93"/>
                    </a:lnTo>
                    <a:lnTo>
                      <a:pt x="0" y="93"/>
                    </a:lnTo>
                    <a:lnTo>
                      <a:pt x="7" y="93"/>
                    </a:lnTo>
                    <a:lnTo>
                      <a:pt x="7" y="93"/>
                    </a:lnTo>
                    <a:lnTo>
                      <a:pt x="7" y="93"/>
                    </a:lnTo>
                    <a:lnTo>
                      <a:pt x="15" y="93"/>
                    </a:lnTo>
                    <a:lnTo>
                      <a:pt x="15" y="93"/>
                    </a:lnTo>
                    <a:lnTo>
                      <a:pt x="15" y="93"/>
                    </a:lnTo>
                    <a:lnTo>
                      <a:pt x="22" y="86"/>
                    </a:lnTo>
                    <a:lnTo>
                      <a:pt x="22" y="86"/>
                    </a:lnTo>
                    <a:lnTo>
                      <a:pt x="22" y="86"/>
                    </a:lnTo>
                    <a:lnTo>
                      <a:pt x="29" y="86"/>
                    </a:lnTo>
                    <a:lnTo>
                      <a:pt x="29" y="86"/>
                    </a:lnTo>
                    <a:lnTo>
                      <a:pt x="29" y="86"/>
                    </a:lnTo>
                    <a:lnTo>
                      <a:pt x="36" y="86"/>
                    </a:lnTo>
                    <a:lnTo>
                      <a:pt x="36" y="86"/>
                    </a:lnTo>
                    <a:lnTo>
                      <a:pt x="43" y="86"/>
                    </a:lnTo>
                    <a:lnTo>
                      <a:pt x="43" y="86"/>
                    </a:lnTo>
                    <a:lnTo>
                      <a:pt x="43" y="86"/>
                    </a:lnTo>
                    <a:lnTo>
                      <a:pt x="51" y="86"/>
                    </a:lnTo>
                    <a:lnTo>
                      <a:pt x="51" y="86"/>
                    </a:lnTo>
                    <a:lnTo>
                      <a:pt x="51" y="86"/>
                    </a:lnTo>
                    <a:lnTo>
                      <a:pt x="58" y="86"/>
                    </a:lnTo>
                    <a:lnTo>
                      <a:pt x="58" y="86"/>
                    </a:lnTo>
                    <a:lnTo>
                      <a:pt x="58" y="86"/>
                    </a:lnTo>
                    <a:lnTo>
                      <a:pt x="65" y="86"/>
                    </a:lnTo>
                    <a:lnTo>
                      <a:pt x="65" y="86"/>
                    </a:lnTo>
                    <a:lnTo>
                      <a:pt x="65" y="93"/>
                    </a:lnTo>
                    <a:lnTo>
                      <a:pt x="72" y="93"/>
                    </a:lnTo>
                    <a:lnTo>
                      <a:pt x="72" y="93"/>
                    </a:lnTo>
                    <a:lnTo>
                      <a:pt x="72" y="93"/>
                    </a:lnTo>
                    <a:lnTo>
                      <a:pt x="79" y="93"/>
                    </a:lnTo>
                    <a:lnTo>
                      <a:pt x="79" y="93"/>
                    </a:lnTo>
                    <a:lnTo>
                      <a:pt x="86" y="93"/>
                    </a:lnTo>
                    <a:lnTo>
                      <a:pt x="43"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2" name="Group 201"/>
            <p:cNvGrpSpPr/>
            <p:nvPr/>
          </p:nvGrpSpPr>
          <p:grpSpPr>
            <a:xfrm>
              <a:off x="2462213" y="3425825"/>
              <a:ext cx="136525" cy="787400"/>
              <a:chOff x="2462213" y="3425825"/>
              <a:chExt cx="136525" cy="787400"/>
            </a:xfrm>
          </p:grpSpPr>
          <p:sp>
            <p:nvSpPr>
              <p:cNvPr id="205" name="Rectangle 164"/>
              <p:cNvSpPr>
                <a:spLocks noChangeArrowheads="1"/>
              </p:cNvSpPr>
              <p:nvPr/>
            </p:nvSpPr>
            <p:spPr bwMode="auto">
              <a:xfrm>
                <a:off x="2519363" y="3505200"/>
                <a:ext cx="23813" cy="708025"/>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65"/>
              <p:cNvSpPr>
                <a:spLocks/>
              </p:cNvSpPr>
              <p:nvPr/>
            </p:nvSpPr>
            <p:spPr bwMode="auto">
              <a:xfrm>
                <a:off x="2462213" y="3425825"/>
                <a:ext cx="136525" cy="147638"/>
              </a:xfrm>
              <a:custGeom>
                <a:avLst/>
                <a:gdLst/>
                <a:ahLst/>
                <a:cxnLst>
                  <a:cxn ang="0">
                    <a:pos x="43" y="0"/>
                  </a:cxn>
                  <a:cxn ang="0">
                    <a:pos x="0" y="93"/>
                  </a:cxn>
                  <a:cxn ang="0">
                    <a:pos x="0" y="93"/>
                  </a:cxn>
                  <a:cxn ang="0">
                    <a:pos x="7" y="93"/>
                  </a:cxn>
                  <a:cxn ang="0">
                    <a:pos x="7" y="93"/>
                  </a:cxn>
                  <a:cxn ang="0">
                    <a:pos x="7" y="93"/>
                  </a:cxn>
                  <a:cxn ang="0">
                    <a:pos x="15" y="93"/>
                  </a:cxn>
                  <a:cxn ang="0">
                    <a:pos x="15" y="93"/>
                  </a:cxn>
                  <a:cxn ang="0">
                    <a:pos x="15" y="93"/>
                  </a:cxn>
                  <a:cxn ang="0">
                    <a:pos x="22" y="86"/>
                  </a:cxn>
                  <a:cxn ang="0">
                    <a:pos x="22" y="86"/>
                  </a:cxn>
                  <a:cxn ang="0">
                    <a:pos x="22" y="86"/>
                  </a:cxn>
                  <a:cxn ang="0">
                    <a:pos x="29" y="86"/>
                  </a:cxn>
                  <a:cxn ang="0">
                    <a:pos x="29" y="86"/>
                  </a:cxn>
                  <a:cxn ang="0">
                    <a:pos x="29" y="86"/>
                  </a:cxn>
                  <a:cxn ang="0">
                    <a:pos x="36" y="86"/>
                  </a:cxn>
                  <a:cxn ang="0">
                    <a:pos x="36" y="86"/>
                  </a:cxn>
                  <a:cxn ang="0">
                    <a:pos x="43" y="86"/>
                  </a:cxn>
                  <a:cxn ang="0">
                    <a:pos x="43" y="86"/>
                  </a:cxn>
                  <a:cxn ang="0">
                    <a:pos x="43" y="86"/>
                  </a:cxn>
                  <a:cxn ang="0">
                    <a:pos x="51" y="86"/>
                  </a:cxn>
                  <a:cxn ang="0">
                    <a:pos x="51" y="86"/>
                  </a:cxn>
                  <a:cxn ang="0">
                    <a:pos x="51" y="86"/>
                  </a:cxn>
                  <a:cxn ang="0">
                    <a:pos x="58" y="86"/>
                  </a:cxn>
                  <a:cxn ang="0">
                    <a:pos x="58" y="86"/>
                  </a:cxn>
                  <a:cxn ang="0">
                    <a:pos x="58" y="86"/>
                  </a:cxn>
                  <a:cxn ang="0">
                    <a:pos x="65" y="86"/>
                  </a:cxn>
                  <a:cxn ang="0">
                    <a:pos x="65" y="86"/>
                  </a:cxn>
                  <a:cxn ang="0">
                    <a:pos x="65" y="93"/>
                  </a:cxn>
                  <a:cxn ang="0">
                    <a:pos x="72" y="93"/>
                  </a:cxn>
                  <a:cxn ang="0">
                    <a:pos x="72" y="93"/>
                  </a:cxn>
                  <a:cxn ang="0">
                    <a:pos x="72" y="93"/>
                  </a:cxn>
                  <a:cxn ang="0">
                    <a:pos x="79" y="93"/>
                  </a:cxn>
                  <a:cxn ang="0">
                    <a:pos x="79" y="93"/>
                  </a:cxn>
                  <a:cxn ang="0">
                    <a:pos x="86" y="93"/>
                  </a:cxn>
                  <a:cxn ang="0">
                    <a:pos x="43" y="0"/>
                  </a:cxn>
                </a:cxnLst>
                <a:rect l="0" t="0" r="r" b="b"/>
                <a:pathLst>
                  <a:path w="86" h="93">
                    <a:moveTo>
                      <a:pt x="43" y="0"/>
                    </a:moveTo>
                    <a:lnTo>
                      <a:pt x="0" y="93"/>
                    </a:lnTo>
                    <a:lnTo>
                      <a:pt x="0" y="93"/>
                    </a:lnTo>
                    <a:lnTo>
                      <a:pt x="7" y="93"/>
                    </a:lnTo>
                    <a:lnTo>
                      <a:pt x="7" y="93"/>
                    </a:lnTo>
                    <a:lnTo>
                      <a:pt x="7" y="93"/>
                    </a:lnTo>
                    <a:lnTo>
                      <a:pt x="15" y="93"/>
                    </a:lnTo>
                    <a:lnTo>
                      <a:pt x="15" y="93"/>
                    </a:lnTo>
                    <a:lnTo>
                      <a:pt x="15" y="93"/>
                    </a:lnTo>
                    <a:lnTo>
                      <a:pt x="22" y="86"/>
                    </a:lnTo>
                    <a:lnTo>
                      <a:pt x="22" y="86"/>
                    </a:lnTo>
                    <a:lnTo>
                      <a:pt x="22" y="86"/>
                    </a:lnTo>
                    <a:lnTo>
                      <a:pt x="29" y="86"/>
                    </a:lnTo>
                    <a:lnTo>
                      <a:pt x="29" y="86"/>
                    </a:lnTo>
                    <a:lnTo>
                      <a:pt x="29" y="86"/>
                    </a:lnTo>
                    <a:lnTo>
                      <a:pt x="36" y="86"/>
                    </a:lnTo>
                    <a:lnTo>
                      <a:pt x="36" y="86"/>
                    </a:lnTo>
                    <a:lnTo>
                      <a:pt x="43" y="86"/>
                    </a:lnTo>
                    <a:lnTo>
                      <a:pt x="43" y="86"/>
                    </a:lnTo>
                    <a:lnTo>
                      <a:pt x="43" y="86"/>
                    </a:lnTo>
                    <a:lnTo>
                      <a:pt x="51" y="86"/>
                    </a:lnTo>
                    <a:lnTo>
                      <a:pt x="51" y="86"/>
                    </a:lnTo>
                    <a:lnTo>
                      <a:pt x="51" y="86"/>
                    </a:lnTo>
                    <a:lnTo>
                      <a:pt x="58" y="86"/>
                    </a:lnTo>
                    <a:lnTo>
                      <a:pt x="58" y="86"/>
                    </a:lnTo>
                    <a:lnTo>
                      <a:pt x="58" y="86"/>
                    </a:lnTo>
                    <a:lnTo>
                      <a:pt x="65" y="86"/>
                    </a:lnTo>
                    <a:lnTo>
                      <a:pt x="65" y="86"/>
                    </a:lnTo>
                    <a:lnTo>
                      <a:pt x="65" y="93"/>
                    </a:lnTo>
                    <a:lnTo>
                      <a:pt x="72" y="93"/>
                    </a:lnTo>
                    <a:lnTo>
                      <a:pt x="72" y="93"/>
                    </a:lnTo>
                    <a:lnTo>
                      <a:pt x="72" y="93"/>
                    </a:lnTo>
                    <a:lnTo>
                      <a:pt x="79" y="93"/>
                    </a:lnTo>
                    <a:lnTo>
                      <a:pt x="79" y="93"/>
                    </a:lnTo>
                    <a:lnTo>
                      <a:pt x="86" y="93"/>
                    </a:lnTo>
                    <a:lnTo>
                      <a:pt x="43" y="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4" name="TextBox 223"/>
          <p:cNvSpPr txBox="1"/>
          <p:nvPr/>
        </p:nvSpPr>
        <p:spPr bwMode="auto">
          <a:xfrm>
            <a:off x="1143000" y="2438400"/>
            <a:ext cx="2236510" cy="733534"/>
          </a:xfrm>
          <a:prstGeom prst="rect">
            <a:avLst/>
          </a:prstGeom>
          <a:noFill/>
          <a:ln w="9525">
            <a:noFill/>
            <a:miter lim="800000"/>
            <a:headEnd/>
            <a:tailEnd/>
          </a:ln>
        </p:spPr>
        <p:txBody>
          <a:bodyPr wrap="none" rtlCol="0">
            <a:spAutoFit/>
          </a:bodyPr>
          <a:lstStyle/>
          <a:p>
            <a:pPr algn="ctr">
              <a:lnSpc>
                <a:spcPts val="2500"/>
              </a:lnSpc>
            </a:pPr>
            <a:r>
              <a:rPr lang="en-US" sz="2000" b="1" dirty="0">
                <a:latin typeface="Arial" pitchFamily="34" charset="0"/>
                <a:cs typeface="Arial" pitchFamily="34" charset="0"/>
              </a:rPr>
              <a:t>Cross-over point</a:t>
            </a:r>
          </a:p>
          <a:p>
            <a:pPr algn="ctr">
              <a:lnSpc>
                <a:spcPts val="2500"/>
              </a:lnSpc>
            </a:pPr>
            <a:r>
              <a:rPr lang="en-US" sz="2000" b="1" dirty="0">
                <a:latin typeface="Arial" pitchFamily="34" charset="0"/>
                <a:cs typeface="Arial" pitchFamily="34" charset="0"/>
              </a:rPr>
              <a:t>at about 800mm</a:t>
            </a:r>
          </a:p>
        </p:txBody>
      </p:sp>
      <p:sp>
        <p:nvSpPr>
          <p:cNvPr id="228" name="Right Arrow 227"/>
          <p:cNvSpPr>
            <a:spLocks/>
          </p:cNvSpPr>
          <p:nvPr/>
        </p:nvSpPr>
        <p:spPr>
          <a:xfrm rot="1080000">
            <a:off x="3309900" y="2773115"/>
            <a:ext cx="576000" cy="231813"/>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68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1000"/>
                                        <p:tgtEl>
                                          <p:spTgt spid="174"/>
                                        </p:tgtEl>
                                      </p:cBhvr>
                                    </p:animEffect>
                                  </p:childTnLst>
                                </p:cTn>
                              </p:par>
                            </p:childTnLst>
                          </p:cTn>
                        </p:par>
                        <p:par>
                          <p:cTn id="12" fill="hold">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177"/>
                                        </p:tgtEl>
                                        <p:attrNameLst>
                                          <p:attrName>style.visibility</p:attrName>
                                        </p:attrNameLst>
                                      </p:cBhvr>
                                      <p:to>
                                        <p:strVal val="visible"/>
                                      </p:to>
                                    </p:set>
                                    <p:animEffect transition="in" filter="wipe(left)">
                                      <p:cBhvr>
                                        <p:cTn id="15" dur="3000"/>
                                        <p:tgtEl>
                                          <p:spTgt spid="177"/>
                                        </p:tgtEl>
                                      </p:cBhvr>
                                    </p:animEffect>
                                  </p:childTnLst>
                                </p:cTn>
                              </p:par>
                            </p:childTnLst>
                          </p:cTn>
                        </p:par>
                        <p:par>
                          <p:cTn id="16" fill="hold">
                            <p:stCondLst>
                              <p:cond delay="7500"/>
                            </p:stCondLst>
                            <p:childTnLst>
                              <p:par>
                                <p:cTn id="17" presetID="22" presetClass="entr" presetSubtype="4"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000"/>
                                        <p:tgtEl>
                                          <p:spTgt spid="4"/>
                                        </p:tgtEl>
                                      </p:cBhvr>
                                    </p:animEffect>
                                  </p:childTnLst>
                                </p:cTn>
                              </p:par>
                            </p:childTnLst>
                          </p:cTn>
                        </p:par>
                        <p:par>
                          <p:cTn id="20" fill="hold">
                            <p:stCondLst>
                              <p:cond delay="10000"/>
                            </p:stCondLst>
                            <p:childTnLst>
                              <p:par>
                                <p:cTn id="21" presetID="2" presetClass="entr" presetSubtype="4"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0" fill="hold"/>
                                        <p:tgtEl>
                                          <p:spTgt spid="2"/>
                                        </p:tgtEl>
                                        <p:attrNameLst>
                                          <p:attrName>ppt_x</p:attrName>
                                        </p:attrNameLst>
                                      </p:cBhvr>
                                      <p:tavLst>
                                        <p:tav tm="0">
                                          <p:val>
                                            <p:strVal val="#ppt_x"/>
                                          </p:val>
                                        </p:tav>
                                        <p:tav tm="100000">
                                          <p:val>
                                            <p:strVal val="#ppt_x"/>
                                          </p:val>
                                        </p:tav>
                                      </p:tavLst>
                                    </p:anim>
                                    <p:anim calcmode="lin" valueType="num">
                                      <p:cBhvr additive="base">
                                        <p:cTn id="24" dur="20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12500"/>
                            </p:stCondLst>
                            <p:childTnLst>
                              <p:par>
                                <p:cTn id="26" presetID="22" presetClass="entr" presetSubtype="1"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Effect transition="in" filter="wipe(up)">
                                      <p:cBhvr>
                                        <p:cTn id="28" dur="1000"/>
                                        <p:tgtEl>
                                          <p:spTgt spid="179"/>
                                        </p:tgtEl>
                                      </p:cBhvr>
                                    </p:animEffect>
                                  </p:childTnLst>
                                </p:cTn>
                              </p:par>
                            </p:childTnLst>
                          </p:cTn>
                        </p:par>
                        <p:par>
                          <p:cTn id="29" fill="hold">
                            <p:stCondLst>
                              <p:cond delay="13500"/>
                            </p:stCondLst>
                            <p:childTnLst>
                              <p:par>
                                <p:cTn id="30" presetID="22" presetClass="entr" presetSubtype="8" fill="hold" grpId="0" nodeType="afterEffect">
                                  <p:stCondLst>
                                    <p:cond delay="1000"/>
                                  </p:stCondLst>
                                  <p:childTnLst>
                                    <p:set>
                                      <p:cBhvr>
                                        <p:cTn id="31" dur="1" fill="hold">
                                          <p:stCondLst>
                                            <p:cond delay="0"/>
                                          </p:stCondLst>
                                        </p:cTn>
                                        <p:tgtEl>
                                          <p:spTgt spid="187"/>
                                        </p:tgtEl>
                                        <p:attrNameLst>
                                          <p:attrName>style.visibility</p:attrName>
                                        </p:attrNameLst>
                                      </p:cBhvr>
                                      <p:to>
                                        <p:strVal val="visible"/>
                                      </p:to>
                                    </p:set>
                                    <p:animEffect transition="in" filter="wipe(left)">
                                      <p:cBhvr>
                                        <p:cTn id="32" dur="3000"/>
                                        <p:tgtEl>
                                          <p:spTgt spid="187"/>
                                        </p:tgtEl>
                                      </p:cBhvr>
                                    </p:animEffect>
                                  </p:childTnLst>
                                </p:cTn>
                              </p:par>
                              <p:par>
                                <p:cTn id="33" presetID="22" presetClass="entr" presetSubtype="8" fill="hold" nodeType="withEffect">
                                  <p:stCondLst>
                                    <p:cond delay="2000"/>
                                  </p:stCondLst>
                                  <p:childTnLst>
                                    <p:set>
                                      <p:cBhvr>
                                        <p:cTn id="34" dur="1" fill="hold">
                                          <p:stCondLst>
                                            <p:cond delay="0"/>
                                          </p:stCondLst>
                                        </p:cTn>
                                        <p:tgtEl>
                                          <p:spTgt spid="184"/>
                                        </p:tgtEl>
                                        <p:attrNameLst>
                                          <p:attrName>style.visibility</p:attrName>
                                        </p:attrNameLst>
                                      </p:cBhvr>
                                      <p:to>
                                        <p:strVal val="visible"/>
                                      </p:to>
                                    </p:set>
                                    <p:animEffect transition="in" filter="wipe(left)">
                                      <p:cBhvr>
                                        <p:cTn id="35" dur="1000"/>
                                        <p:tgtEl>
                                          <p:spTgt spid="184"/>
                                        </p:tgtEl>
                                      </p:cBhvr>
                                    </p:animEffect>
                                  </p:childTnLst>
                                </p:cTn>
                              </p:par>
                            </p:childTnLst>
                          </p:cTn>
                        </p:par>
                        <p:par>
                          <p:cTn id="36" fill="hold">
                            <p:stCondLst>
                              <p:cond delay="17500"/>
                            </p:stCondLst>
                            <p:childTnLst>
                              <p:par>
                                <p:cTn id="37" presetID="22" presetClass="entr" presetSubtype="1" fill="hold" nodeType="afterEffect">
                                  <p:stCondLst>
                                    <p:cond delay="1000"/>
                                  </p:stCondLst>
                                  <p:childTnLst>
                                    <p:set>
                                      <p:cBhvr>
                                        <p:cTn id="38" dur="1" fill="hold">
                                          <p:stCondLst>
                                            <p:cond delay="0"/>
                                          </p:stCondLst>
                                        </p:cTn>
                                        <p:tgtEl>
                                          <p:spTgt spid="188"/>
                                        </p:tgtEl>
                                        <p:attrNameLst>
                                          <p:attrName>style.visibility</p:attrName>
                                        </p:attrNameLst>
                                      </p:cBhvr>
                                      <p:to>
                                        <p:strVal val="visible"/>
                                      </p:to>
                                    </p:set>
                                    <p:animEffect transition="in" filter="wipe(up)">
                                      <p:cBhvr>
                                        <p:cTn id="39" dur="2000"/>
                                        <p:tgtEl>
                                          <p:spTgt spid="188"/>
                                        </p:tgtEl>
                                      </p:cBhvr>
                                    </p:animEffect>
                                  </p:childTnLst>
                                </p:cTn>
                              </p:par>
                            </p:childTnLst>
                          </p:cTn>
                        </p:par>
                        <p:par>
                          <p:cTn id="40" fill="hold">
                            <p:stCondLst>
                              <p:cond delay="20500"/>
                            </p:stCondLst>
                            <p:childTnLst>
                              <p:par>
                                <p:cTn id="41" presetID="22" presetClass="entr" presetSubtype="8" fill="hold" grpId="0" nodeType="afterEffect">
                                  <p:stCondLst>
                                    <p:cond delay="500"/>
                                  </p:stCondLst>
                                  <p:childTnLst>
                                    <p:set>
                                      <p:cBhvr>
                                        <p:cTn id="42" dur="1" fill="hold">
                                          <p:stCondLst>
                                            <p:cond delay="0"/>
                                          </p:stCondLst>
                                        </p:cTn>
                                        <p:tgtEl>
                                          <p:spTgt spid="195"/>
                                        </p:tgtEl>
                                        <p:attrNameLst>
                                          <p:attrName>style.visibility</p:attrName>
                                        </p:attrNameLst>
                                      </p:cBhvr>
                                      <p:to>
                                        <p:strVal val="visible"/>
                                      </p:to>
                                    </p:set>
                                    <p:animEffect transition="in" filter="wipe(left)">
                                      <p:cBhvr>
                                        <p:cTn id="43" dur="3000"/>
                                        <p:tgtEl>
                                          <p:spTgt spid="195"/>
                                        </p:tgtEl>
                                      </p:cBhvr>
                                    </p:animEffect>
                                  </p:childTnLst>
                                </p:cTn>
                              </p:par>
                              <p:par>
                                <p:cTn id="44" presetID="22" presetClass="entr" presetSubtype="4" fill="hold" nodeType="withEffect">
                                  <p:stCondLst>
                                    <p:cond delay="1000"/>
                                  </p:stCondLst>
                                  <p:childTnLst>
                                    <p:set>
                                      <p:cBhvr>
                                        <p:cTn id="45" dur="1" fill="hold">
                                          <p:stCondLst>
                                            <p:cond delay="0"/>
                                          </p:stCondLst>
                                        </p:cTn>
                                        <p:tgtEl>
                                          <p:spTgt spid="192"/>
                                        </p:tgtEl>
                                        <p:attrNameLst>
                                          <p:attrName>style.visibility</p:attrName>
                                        </p:attrNameLst>
                                      </p:cBhvr>
                                      <p:to>
                                        <p:strVal val="visible"/>
                                      </p:to>
                                    </p:set>
                                    <p:animEffect transition="in" filter="wipe(down)">
                                      <p:cBhvr>
                                        <p:cTn id="46" dur="1000"/>
                                        <p:tgtEl>
                                          <p:spTgt spid="192"/>
                                        </p:tgtEl>
                                      </p:cBhvr>
                                    </p:animEffect>
                                  </p:childTnLst>
                                </p:cTn>
                              </p:par>
                            </p:childTnLst>
                          </p:cTn>
                        </p:par>
                        <p:par>
                          <p:cTn id="47" fill="hold">
                            <p:stCondLst>
                              <p:cond delay="24000"/>
                            </p:stCondLst>
                            <p:childTnLst>
                              <p:par>
                                <p:cTn id="48" presetID="23" presetClass="entr" presetSubtype="16" fill="hold" nodeType="afterEffect">
                                  <p:stCondLst>
                                    <p:cond delay="500"/>
                                  </p:stCondLst>
                                  <p:childTnLst>
                                    <p:set>
                                      <p:cBhvr>
                                        <p:cTn id="49" dur="1" fill="hold">
                                          <p:stCondLst>
                                            <p:cond delay="0"/>
                                          </p:stCondLst>
                                        </p:cTn>
                                        <p:tgtEl>
                                          <p:spTgt spid="196"/>
                                        </p:tgtEl>
                                        <p:attrNameLst>
                                          <p:attrName>style.visibility</p:attrName>
                                        </p:attrNameLst>
                                      </p:cBhvr>
                                      <p:to>
                                        <p:strVal val="visible"/>
                                      </p:to>
                                    </p:set>
                                    <p:anim calcmode="lin" valueType="num">
                                      <p:cBhvr>
                                        <p:cTn id="50" dur="500" fill="hold"/>
                                        <p:tgtEl>
                                          <p:spTgt spid="196"/>
                                        </p:tgtEl>
                                        <p:attrNameLst>
                                          <p:attrName>ppt_w</p:attrName>
                                        </p:attrNameLst>
                                      </p:cBhvr>
                                      <p:tavLst>
                                        <p:tav tm="0">
                                          <p:val>
                                            <p:fltVal val="0"/>
                                          </p:val>
                                        </p:tav>
                                        <p:tav tm="100000">
                                          <p:val>
                                            <p:strVal val="#ppt_w"/>
                                          </p:val>
                                        </p:tav>
                                      </p:tavLst>
                                    </p:anim>
                                    <p:anim calcmode="lin" valueType="num">
                                      <p:cBhvr>
                                        <p:cTn id="51" dur="500" fill="hold"/>
                                        <p:tgtEl>
                                          <p:spTgt spid="196"/>
                                        </p:tgtEl>
                                        <p:attrNameLst>
                                          <p:attrName>ppt_h</p:attrName>
                                        </p:attrNameLst>
                                      </p:cBhvr>
                                      <p:tavLst>
                                        <p:tav tm="0">
                                          <p:val>
                                            <p:fltVal val="0"/>
                                          </p:val>
                                        </p:tav>
                                        <p:tav tm="100000">
                                          <p:val>
                                            <p:strVal val="#ppt_h"/>
                                          </p:val>
                                        </p:tav>
                                      </p:tavLst>
                                    </p:anim>
                                  </p:childTnLst>
                                </p:cTn>
                              </p:par>
                            </p:childTnLst>
                          </p:cTn>
                        </p:par>
                        <p:par>
                          <p:cTn id="52" fill="hold">
                            <p:stCondLst>
                              <p:cond delay="25000"/>
                            </p:stCondLst>
                            <p:childTnLst>
                              <p:par>
                                <p:cTn id="53" presetID="22" presetClass="entr" presetSubtype="4" fill="hold" nodeType="afterEffect">
                                  <p:stCondLst>
                                    <p:cond delay="0"/>
                                  </p:stCondLst>
                                  <p:childTnLst>
                                    <p:set>
                                      <p:cBhvr>
                                        <p:cTn id="54" dur="1" fill="hold">
                                          <p:stCondLst>
                                            <p:cond delay="0"/>
                                          </p:stCondLst>
                                        </p:cTn>
                                        <p:tgtEl>
                                          <p:spTgt spid="223"/>
                                        </p:tgtEl>
                                        <p:attrNameLst>
                                          <p:attrName>style.visibility</p:attrName>
                                        </p:attrNameLst>
                                      </p:cBhvr>
                                      <p:to>
                                        <p:strVal val="visible"/>
                                      </p:to>
                                    </p:set>
                                    <p:animEffect transition="in" filter="wipe(down)">
                                      <p:cBhvr>
                                        <p:cTn id="55" dur="1000"/>
                                        <p:tgtEl>
                                          <p:spTgt spid="223"/>
                                        </p:tgtEl>
                                      </p:cBhvr>
                                    </p:animEffect>
                                  </p:childTnLst>
                                </p:cTn>
                              </p:par>
                            </p:childTnLst>
                          </p:cTn>
                        </p:par>
                        <p:par>
                          <p:cTn id="56" fill="hold">
                            <p:stCondLst>
                              <p:cond delay="26000"/>
                            </p:stCondLst>
                            <p:childTnLst>
                              <p:par>
                                <p:cTn id="57" presetID="23" presetClass="entr" presetSubtype="16" fill="hold" nodeType="afterEffect">
                                  <p:stCondLst>
                                    <p:cond delay="1000"/>
                                  </p:stCondLst>
                                  <p:childTnLst>
                                    <p:set>
                                      <p:cBhvr>
                                        <p:cTn id="58" dur="1" fill="hold">
                                          <p:stCondLst>
                                            <p:cond delay="0"/>
                                          </p:stCondLst>
                                        </p:cTn>
                                        <p:tgtEl>
                                          <p:spTgt spid="207"/>
                                        </p:tgtEl>
                                        <p:attrNameLst>
                                          <p:attrName>style.visibility</p:attrName>
                                        </p:attrNameLst>
                                      </p:cBhvr>
                                      <p:to>
                                        <p:strVal val="visible"/>
                                      </p:to>
                                    </p:set>
                                    <p:anim calcmode="lin" valueType="num">
                                      <p:cBhvr>
                                        <p:cTn id="59" dur="500" fill="hold"/>
                                        <p:tgtEl>
                                          <p:spTgt spid="207"/>
                                        </p:tgtEl>
                                        <p:attrNameLst>
                                          <p:attrName>ppt_w</p:attrName>
                                        </p:attrNameLst>
                                      </p:cBhvr>
                                      <p:tavLst>
                                        <p:tav tm="0">
                                          <p:val>
                                            <p:fltVal val="0"/>
                                          </p:val>
                                        </p:tav>
                                        <p:tav tm="100000">
                                          <p:val>
                                            <p:strVal val="#ppt_w"/>
                                          </p:val>
                                        </p:tav>
                                      </p:tavLst>
                                    </p:anim>
                                    <p:anim calcmode="lin" valueType="num">
                                      <p:cBhvr>
                                        <p:cTn id="60" dur="500" fill="hold"/>
                                        <p:tgtEl>
                                          <p:spTgt spid="207"/>
                                        </p:tgtEl>
                                        <p:attrNameLst>
                                          <p:attrName>ppt_h</p:attrName>
                                        </p:attrNameLst>
                                      </p:cBhvr>
                                      <p:tavLst>
                                        <p:tav tm="0">
                                          <p:val>
                                            <p:fltVal val="0"/>
                                          </p:val>
                                        </p:tav>
                                        <p:tav tm="100000">
                                          <p:val>
                                            <p:strVal val="#ppt_h"/>
                                          </p:val>
                                        </p:tav>
                                      </p:tavLst>
                                    </p:anim>
                                  </p:childTnLst>
                                </p:cTn>
                              </p:par>
                            </p:childTnLst>
                          </p:cTn>
                        </p:par>
                        <p:par>
                          <p:cTn id="61" fill="hold">
                            <p:stCondLst>
                              <p:cond delay="27500"/>
                            </p:stCondLst>
                            <p:childTnLst>
                              <p:par>
                                <p:cTn id="62" presetID="22" presetClass="entr" presetSubtype="1" fill="hold" nodeType="afterEffect">
                                  <p:stCondLst>
                                    <p:cond delay="0"/>
                                  </p:stCondLst>
                                  <p:childTnLst>
                                    <p:set>
                                      <p:cBhvr>
                                        <p:cTn id="63" dur="1" fill="hold">
                                          <p:stCondLst>
                                            <p:cond delay="0"/>
                                          </p:stCondLst>
                                        </p:cTn>
                                        <p:tgtEl>
                                          <p:spTgt spid="212"/>
                                        </p:tgtEl>
                                        <p:attrNameLst>
                                          <p:attrName>style.visibility</p:attrName>
                                        </p:attrNameLst>
                                      </p:cBhvr>
                                      <p:to>
                                        <p:strVal val="visible"/>
                                      </p:to>
                                    </p:set>
                                    <p:animEffect transition="in" filter="wipe(up)">
                                      <p:cBhvr>
                                        <p:cTn id="64" dur="1000"/>
                                        <p:tgtEl>
                                          <p:spTgt spid="212"/>
                                        </p:tgtEl>
                                      </p:cBhvr>
                                    </p:animEffect>
                                  </p:childTnLst>
                                </p:cTn>
                              </p:par>
                            </p:childTnLst>
                          </p:cTn>
                        </p:par>
                        <p:par>
                          <p:cTn id="65" fill="hold">
                            <p:stCondLst>
                              <p:cond delay="28500"/>
                            </p:stCondLst>
                            <p:childTnLst>
                              <p:par>
                                <p:cTn id="66" presetID="23" presetClass="entr" presetSubtype="32" fill="hold" nodeType="afterEffect">
                                  <p:stCondLst>
                                    <p:cond delay="1000"/>
                                  </p:stCondLst>
                                  <p:childTnLst>
                                    <p:set>
                                      <p:cBhvr>
                                        <p:cTn id="67" dur="1" fill="hold">
                                          <p:stCondLst>
                                            <p:cond delay="0"/>
                                          </p:stCondLst>
                                        </p:cTn>
                                        <p:tgtEl>
                                          <p:spTgt spid="217"/>
                                        </p:tgtEl>
                                        <p:attrNameLst>
                                          <p:attrName>style.visibility</p:attrName>
                                        </p:attrNameLst>
                                      </p:cBhvr>
                                      <p:to>
                                        <p:strVal val="visible"/>
                                      </p:to>
                                    </p:set>
                                    <p:anim calcmode="lin" valueType="num">
                                      <p:cBhvr>
                                        <p:cTn id="68" dur="500" fill="hold"/>
                                        <p:tgtEl>
                                          <p:spTgt spid="217"/>
                                        </p:tgtEl>
                                        <p:attrNameLst>
                                          <p:attrName>ppt_w</p:attrName>
                                        </p:attrNameLst>
                                      </p:cBhvr>
                                      <p:tavLst>
                                        <p:tav tm="0">
                                          <p:val>
                                            <p:strVal val="4*#ppt_w"/>
                                          </p:val>
                                        </p:tav>
                                        <p:tav tm="100000">
                                          <p:val>
                                            <p:strVal val="#ppt_w"/>
                                          </p:val>
                                        </p:tav>
                                      </p:tavLst>
                                    </p:anim>
                                    <p:anim calcmode="lin" valueType="num">
                                      <p:cBhvr>
                                        <p:cTn id="69" dur="500" fill="hold"/>
                                        <p:tgtEl>
                                          <p:spTgt spid="217"/>
                                        </p:tgtEl>
                                        <p:attrNameLst>
                                          <p:attrName>ppt_h</p:attrName>
                                        </p:attrNameLst>
                                      </p:cBhvr>
                                      <p:tavLst>
                                        <p:tav tm="0">
                                          <p:val>
                                            <p:strVal val="4*#ppt_h"/>
                                          </p:val>
                                        </p:tav>
                                        <p:tav tm="100000">
                                          <p:val>
                                            <p:strVal val="#ppt_h"/>
                                          </p:val>
                                        </p:tav>
                                      </p:tavLst>
                                    </p:anim>
                                  </p:childTnLst>
                                </p:cTn>
                              </p:par>
                            </p:childTnLst>
                          </p:cTn>
                        </p:par>
                        <p:par>
                          <p:cTn id="70" fill="hold">
                            <p:stCondLst>
                              <p:cond delay="30000"/>
                            </p:stCondLst>
                            <p:childTnLst>
                              <p:par>
                                <p:cTn id="71" presetID="10" presetClass="entr" presetSubtype="0" fill="hold" grpId="0" nodeType="afterEffect">
                                  <p:stCondLst>
                                    <p:cond delay="0"/>
                                  </p:stCondLst>
                                  <p:childTnLst>
                                    <p:set>
                                      <p:cBhvr>
                                        <p:cTn id="72" dur="1" fill="hold">
                                          <p:stCondLst>
                                            <p:cond delay="0"/>
                                          </p:stCondLst>
                                        </p:cTn>
                                        <p:tgtEl>
                                          <p:spTgt spid="224"/>
                                        </p:tgtEl>
                                        <p:attrNameLst>
                                          <p:attrName>style.visibility</p:attrName>
                                        </p:attrNameLst>
                                      </p:cBhvr>
                                      <p:to>
                                        <p:strVal val="visible"/>
                                      </p:to>
                                    </p:set>
                                    <p:animEffect transition="in" filter="fade">
                                      <p:cBhvr>
                                        <p:cTn id="73" dur="1000"/>
                                        <p:tgtEl>
                                          <p:spTgt spid="224"/>
                                        </p:tgtEl>
                                      </p:cBhvr>
                                    </p:animEffect>
                                  </p:childTnLst>
                                </p:cTn>
                              </p:par>
                            </p:childTnLst>
                          </p:cTn>
                        </p:par>
                        <p:par>
                          <p:cTn id="74" fill="hold">
                            <p:stCondLst>
                              <p:cond delay="31000"/>
                            </p:stCondLst>
                            <p:childTnLst>
                              <p:par>
                                <p:cTn id="75" presetID="22" presetClass="entr" presetSubtype="8" fill="hold" grpId="0" nodeType="afterEffect">
                                  <p:stCondLst>
                                    <p:cond delay="0"/>
                                  </p:stCondLst>
                                  <p:childTnLst>
                                    <p:set>
                                      <p:cBhvr>
                                        <p:cTn id="76" dur="1" fill="hold">
                                          <p:stCondLst>
                                            <p:cond delay="0"/>
                                          </p:stCondLst>
                                        </p:cTn>
                                        <p:tgtEl>
                                          <p:spTgt spid="228"/>
                                        </p:tgtEl>
                                        <p:attrNameLst>
                                          <p:attrName>style.visibility</p:attrName>
                                        </p:attrNameLst>
                                      </p:cBhvr>
                                      <p:to>
                                        <p:strVal val="visible"/>
                                      </p:to>
                                    </p:set>
                                    <p:animEffect transition="in" filter="wipe(left)">
                                      <p:cBhvr>
                                        <p:cTn id="7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87" grpId="0" animBg="1"/>
      <p:bldP spid="195" grpId="0" animBg="1"/>
      <p:bldP spid="224" grpId="0"/>
      <p:bldP spid="2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p:cNvGrpSpPr/>
          <p:nvPr/>
        </p:nvGrpSpPr>
        <p:grpSpPr>
          <a:xfrm>
            <a:off x="144000" y="617538"/>
            <a:ext cx="8885701" cy="5161250"/>
            <a:chOff x="144000" y="617538"/>
            <a:chExt cx="8885701" cy="5161250"/>
          </a:xfrm>
        </p:grpSpPr>
        <p:sp>
          <p:nvSpPr>
            <p:cNvPr id="175" name="Rectangle 108"/>
            <p:cNvSpPr>
              <a:spLocks noChangeArrowheads="1"/>
            </p:cNvSpPr>
            <p:nvPr/>
          </p:nvSpPr>
          <p:spPr bwMode="auto">
            <a:xfrm rot="18900000">
              <a:off x="861695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6" name="Rectangle 109"/>
            <p:cNvSpPr>
              <a:spLocks noChangeArrowheads="1"/>
            </p:cNvSpPr>
            <p:nvPr/>
          </p:nvSpPr>
          <p:spPr bwMode="auto">
            <a:xfrm rot="18900000">
              <a:off x="86963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77" name="Group 178"/>
            <p:cNvGrpSpPr/>
            <p:nvPr/>
          </p:nvGrpSpPr>
          <p:grpSpPr>
            <a:xfrm>
              <a:off x="144000" y="617538"/>
              <a:ext cx="8885701" cy="5161250"/>
              <a:chOff x="144000" y="617538"/>
              <a:chExt cx="8885701" cy="5161250"/>
            </a:xfrm>
          </p:grpSpPr>
          <p:grpSp>
            <p:nvGrpSpPr>
              <p:cNvPr id="178" name="Group 173"/>
              <p:cNvGrpSpPr/>
              <p:nvPr/>
            </p:nvGrpSpPr>
            <p:grpSpPr>
              <a:xfrm>
                <a:off x="547688" y="617538"/>
                <a:ext cx="8482013" cy="4348163"/>
                <a:chOff x="547688" y="617538"/>
                <a:chExt cx="8482013" cy="4348163"/>
              </a:xfrm>
            </p:grpSpPr>
            <p:sp>
              <p:nvSpPr>
                <p:cNvPr id="303" name="Line 7"/>
                <p:cNvSpPr>
                  <a:spLocks noChangeShapeType="1"/>
                </p:cNvSpPr>
                <p:nvPr/>
              </p:nvSpPr>
              <p:spPr bwMode="auto">
                <a:xfrm flipV="1">
                  <a:off x="71755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8"/>
                <p:cNvSpPr>
                  <a:spLocks noChangeShapeType="1"/>
                </p:cNvSpPr>
                <p:nvPr/>
              </p:nvSpPr>
              <p:spPr bwMode="auto">
                <a:xfrm flipV="1">
                  <a:off x="1128713"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9"/>
                <p:cNvSpPr>
                  <a:spLocks noChangeShapeType="1"/>
                </p:cNvSpPr>
                <p:nvPr/>
              </p:nvSpPr>
              <p:spPr bwMode="auto">
                <a:xfrm flipV="1">
                  <a:off x="152717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10"/>
                <p:cNvSpPr>
                  <a:spLocks noChangeShapeType="1"/>
                </p:cNvSpPr>
                <p:nvPr/>
              </p:nvSpPr>
              <p:spPr bwMode="auto">
                <a:xfrm flipV="1">
                  <a:off x="192722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1"/>
                <p:cNvSpPr>
                  <a:spLocks noChangeShapeType="1"/>
                </p:cNvSpPr>
                <p:nvPr/>
              </p:nvSpPr>
              <p:spPr bwMode="auto">
                <a:xfrm flipV="1">
                  <a:off x="2325688"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2"/>
                <p:cNvSpPr>
                  <a:spLocks noChangeShapeType="1"/>
                </p:cNvSpPr>
                <p:nvPr/>
              </p:nvSpPr>
              <p:spPr bwMode="auto">
                <a:xfrm flipV="1">
                  <a:off x="272415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3"/>
                <p:cNvSpPr>
                  <a:spLocks noChangeShapeType="1"/>
                </p:cNvSpPr>
                <p:nvPr/>
              </p:nvSpPr>
              <p:spPr bwMode="auto">
                <a:xfrm flipV="1">
                  <a:off x="3135313"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14"/>
                <p:cNvSpPr>
                  <a:spLocks noChangeShapeType="1"/>
                </p:cNvSpPr>
                <p:nvPr/>
              </p:nvSpPr>
              <p:spPr bwMode="auto">
                <a:xfrm flipV="1">
                  <a:off x="353377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5"/>
                <p:cNvSpPr>
                  <a:spLocks noChangeShapeType="1"/>
                </p:cNvSpPr>
                <p:nvPr/>
              </p:nvSpPr>
              <p:spPr bwMode="auto">
                <a:xfrm flipV="1">
                  <a:off x="3944938"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6"/>
                <p:cNvSpPr>
                  <a:spLocks noChangeShapeType="1"/>
                </p:cNvSpPr>
                <p:nvPr/>
              </p:nvSpPr>
              <p:spPr bwMode="auto">
                <a:xfrm flipV="1">
                  <a:off x="434340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17"/>
                <p:cNvSpPr>
                  <a:spLocks noChangeShapeType="1"/>
                </p:cNvSpPr>
                <p:nvPr/>
              </p:nvSpPr>
              <p:spPr bwMode="auto">
                <a:xfrm flipV="1">
                  <a:off x="474345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Line 18"/>
                <p:cNvSpPr>
                  <a:spLocks noChangeShapeType="1"/>
                </p:cNvSpPr>
                <p:nvPr/>
              </p:nvSpPr>
              <p:spPr bwMode="auto">
                <a:xfrm flipV="1">
                  <a:off x="515302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Line 19"/>
                <p:cNvSpPr>
                  <a:spLocks noChangeShapeType="1"/>
                </p:cNvSpPr>
                <p:nvPr/>
              </p:nvSpPr>
              <p:spPr bwMode="auto">
                <a:xfrm flipV="1">
                  <a:off x="555307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Line 20"/>
                <p:cNvSpPr>
                  <a:spLocks noChangeShapeType="1"/>
                </p:cNvSpPr>
                <p:nvPr/>
              </p:nvSpPr>
              <p:spPr bwMode="auto">
                <a:xfrm flipV="1">
                  <a:off x="596265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Line 21"/>
                <p:cNvSpPr>
                  <a:spLocks noChangeShapeType="1"/>
                </p:cNvSpPr>
                <p:nvPr/>
              </p:nvSpPr>
              <p:spPr bwMode="auto">
                <a:xfrm flipV="1">
                  <a:off x="636270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22"/>
                <p:cNvSpPr>
                  <a:spLocks noChangeShapeType="1"/>
                </p:cNvSpPr>
                <p:nvPr/>
              </p:nvSpPr>
              <p:spPr bwMode="auto">
                <a:xfrm flipV="1">
                  <a:off x="6761163"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Line 23"/>
                <p:cNvSpPr>
                  <a:spLocks noChangeShapeType="1"/>
                </p:cNvSpPr>
                <p:nvPr/>
              </p:nvSpPr>
              <p:spPr bwMode="auto">
                <a:xfrm flipV="1">
                  <a:off x="715962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24"/>
                <p:cNvSpPr>
                  <a:spLocks noChangeShapeType="1"/>
                </p:cNvSpPr>
                <p:nvPr/>
              </p:nvSpPr>
              <p:spPr bwMode="auto">
                <a:xfrm flipV="1">
                  <a:off x="7570788"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25"/>
                <p:cNvSpPr>
                  <a:spLocks noChangeShapeType="1"/>
                </p:cNvSpPr>
                <p:nvPr/>
              </p:nvSpPr>
              <p:spPr bwMode="auto">
                <a:xfrm flipV="1">
                  <a:off x="796925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26"/>
                <p:cNvSpPr>
                  <a:spLocks noChangeShapeType="1"/>
                </p:cNvSpPr>
                <p:nvPr/>
              </p:nvSpPr>
              <p:spPr bwMode="auto">
                <a:xfrm flipV="1">
                  <a:off x="8369300"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27"/>
                <p:cNvSpPr>
                  <a:spLocks noChangeShapeType="1"/>
                </p:cNvSpPr>
                <p:nvPr/>
              </p:nvSpPr>
              <p:spPr bwMode="auto">
                <a:xfrm flipV="1">
                  <a:off x="8778875" y="639763"/>
                  <a:ext cx="1588" cy="4314825"/>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28"/>
                <p:cNvSpPr>
                  <a:spLocks noEditPoints="1"/>
                </p:cNvSpPr>
                <p:nvPr/>
              </p:nvSpPr>
              <p:spPr bwMode="auto">
                <a:xfrm>
                  <a:off x="547688" y="617538"/>
                  <a:ext cx="8482013" cy="4348163"/>
                </a:xfrm>
                <a:custGeom>
                  <a:avLst/>
                  <a:gdLst/>
                  <a:ahLst/>
                  <a:cxnLst>
                    <a:cxn ang="0">
                      <a:pos x="1" y="378"/>
                    </a:cxn>
                    <a:cxn ang="0">
                      <a:pos x="743" y="378"/>
                    </a:cxn>
                    <a:cxn ang="0">
                      <a:pos x="743" y="381"/>
                    </a:cxn>
                    <a:cxn ang="0">
                      <a:pos x="1" y="381"/>
                    </a:cxn>
                    <a:cxn ang="0">
                      <a:pos x="1" y="378"/>
                    </a:cxn>
                    <a:cxn ang="0">
                      <a:pos x="744" y="380"/>
                    </a:cxn>
                    <a:cxn ang="0">
                      <a:pos x="744" y="381"/>
                    </a:cxn>
                    <a:cxn ang="0">
                      <a:pos x="743" y="381"/>
                    </a:cxn>
                    <a:cxn ang="0">
                      <a:pos x="743" y="380"/>
                    </a:cxn>
                    <a:cxn ang="0">
                      <a:pos x="744" y="380"/>
                    </a:cxn>
                    <a:cxn ang="0">
                      <a:pos x="741" y="380"/>
                    </a:cxn>
                    <a:cxn ang="0">
                      <a:pos x="741" y="2"/>
                    </a:cxn>
                    <a:cxn ang="0">
                      <a:pos x="744" y="2"/>
                    </a:cxn>
                    <a:cxn ang="0">
                      <a:pos x="744" y="380"/>
                    </a:cxn>
                    <a:cxn ang="0">
                      <a:pos x="741" y="380"/>
                    </a:cxn>
                    <a:cxn ang="0">
                      <a:pos x="743" y="0"/>
                    </a:cxn>
                    <a:cxn ang="0">
                      <a:pos x="744" y="0"/>
                    </a:cxn>
                    <a:cxn ang="0">
                      <a:pos x="744" y="2"/>
                    </a:cxn>
                    <a:cxn ang="0">
                      <a:pos x="743" y="2"/>
                    </a:cxn>
                    <a:cxn ang="0">
                      <a:pos x="743" y="0"/>
                    </a:cxn>
                    <a:cxn ang="0">
                      <a:pos x="743" y="3"/>
                    </a:cxn>
                    <a:cxn ang="0">
                      <a:pos x="1" y="3"/>
                    </a:cxn>
                    <a:cxn ang="0">
                      <a:pos x="1" y="0"/>
                    </a:cxn>
                    <a:cxn ang="0">
                      <a:pos x="743" y="0"/>
                    </a:cxn>
                    <a:cxn ang="0">
                      <a:pos x="743" y="3"/>
                    </a:cxn>
                    <a:cxn ang="0">
                      <a:pos x="0" y="2"/>
                    </a:cxn>
                    <a:cxn ang="0">
                      <a:pos x="0" y="0"/>
                    </a:cxn>
                    <a:cxn ang="0">
                      <a:pos x="1" y="0"/>
                    </a:cxn>
                    <a:cxn ang="0">
                      <a:pos x="1" y="2"/>
                    </a:cxn>
                    <a:cxn ang="0">
                      <a:pos x="0" y="2"/>
                    </a:cxn>
                    <a:cxn ang="0">
                      <a:pos x="2" y="2"/>
                    </a:cxn>
                    <a:cxn ang="0">
                      <a:pos x="2" y="380"/>
                    </a:cxn>
                    <a:cxn ang="0">
                      <a:pos x="0" y="380"/>
                    </a:cxn>
                    <a:cxn ang="0">
                      <a:pos x="0" y="2"/>
                    </a:cxn>
                    <a:cxn ang="0">
                      <a:pos x="2" y="2"/>
                    </a:cxn>
                    <a:cxn ang="0">
                      <a:pos x="1" y="381"/>
                    </a:cxn>
                    <a:cxn ang="0">
                      <a:pos x="0" y="381"/>
                    </a:cxn>
                    <a:cxn ang="0">
                      <a:pos x="0" y="380"/>
                    </a:cxn>
                    <a:cxn ang="0">
                      <a:pos x="1" y="380"/>
                    </a:cxn>
                    <a:cxn ang="0">
                      <a:pos x="1" y="381"/>
                    </a:cxn>
                  </a:cxnLst>
                  <a:rect l="0" t="0" r="r" b="b"/>
                  <a:pathLst>
                    <a:path w="744" h="381">
                      <a:moveTo>
                        <a:pt x="1" y="378"/>
                      </a:moveTo>
                      <a:lnTo>
                        <a:pt x="743" y="378"/>
                      </a:lnTo>
                      <a:lnTo>
                        <a:pt x="743" y="381"/>
                      </a:lnTo>
                      <a:lnTo>
                        <a:pt x="1" y="381"/>
                      </a:lnTo>
                      <a:lnTo>
                        <a:pt x="1" y="378"/>
                      </a:lnTo>
                      <a:close/>
                      <a:moveTo>
                        <a:pt x="744" y="380"/>
                      </a:moveTo>
                      <a:lnTo>
                        <a:pt x="744" y="381"/>
                      </a:lnTo>
                      <a:lnTo>
                        <a:pt x="743" y="381"/>
                      </a:lnTo>
                      <a:lnTo>
                        <a:pt x="743" y="380"/>
                      </a:lnTo>
                      <a:lnTo>
                        <a:pt x="744" y="380"/>
                      </a:lnTo>
                      <a:close/>
                      <a:moveTo>
                        <a:pt x="741" y="380"/>
                      </a:moveTo>
                      <a:lnTo>
                        <a:pt x="741" y="2"/>
                      </a:lnTo>
                      <a:lnTo>
                        <a:pt x="744" y="2"/>
                      </a:lnTo>
                      <a:lnTo>
                        <a:pt x="744" y="380"/>
                      </a:lnTo>
                      <a:lnTo>
                        <a:pt x="741" y="380"/>
                      </a:lnTo>
                      <a:close/>
                      <a:moveTo>
                        <a:pt x="743" y="0"/>
                      </a:moveTo>
                      <a:lnTo>
                        <a:pt x="744" y="0"/>
                      </a:lnTo>
                      <a:lnTo>
                        <a:pt x="744" y="2"/>
                      </a:lnTo>
                      <a:lnTo>
                        <a:pt x="743" y="2"/>
                      </a:lnTo>
                      <a:lnTo>
                        <a:pt x="743" y="0"/>
                      </a:lnTo>
                      <a:close/>
                      <a:moveTo>
                        <a:pt x="743" y="3"/>
                      </a:moveTo>
                      <a:lnTo>
                        <a:pt x="1" y="3"/>
                      </a:lnTo>
                      <a:lnTo>
                        <a:pt x="1" y="0"/>
                      </a:lnTo>
                      <a:lnTo>
                        <a:pt x="743" y="0"/>
                      </a:lnTo>
                      <a:lnTo>
                        <a:pt x="743" y="3"/>
                      </a:lnTo>
                      <a:close/>
                      <a:moveTo>
                        <a:pt x="0" y="2"/>
                      </a:moveTo>
                      <a:lnTo>
                        <a:pt x="0" y="0"/>
                      </a:lnTo>
                      <a:lnTo>
                        <a:pt x="1" y="0"/>
                      </a:lnTo>
                      <a:lnTo>
                        <a:pt x="1" y="2"/>
                      </a:lnTo>
                      <a:lnTo>
                        <a:pt x="0" y="2"/>
                      </a:lnTo>
                      <a:close/>
                      <a:moveTo>
                        <a:pt x="2" y="2"/>
                      </a:moveTo>
                      <a:lnTo>
                        <a:pt x="2" y="380"/>
                      </a:lnTo>
                      <a:lnTo>
                        <a:pt x="0" y="380"/>
                      </a:lnTo>
                      <a:lnTo>
                        <a:pt x="0" y="2"/>
                      </a:lnTo>
                      <a:lnTo>
                        <a:pt x="2" y="2"/>
                      </a:lnTo>
                      <a:close/>
                      <a:moveTo>
                        <a:pt x="1" y="381"/>
                      </a:moveTo>
                      <a:lnTo>
                        <a:pt x="0" y="381"/>
                      </a:lnTo>
                      <a:lnTo>
                        <a:pt x="0" y="380"/>
                      </a:lnTo>
                      <a:lnTo>
                        <a:pt x="1" y="380"/>
                      </a:lnTo>
                      <a:lnTo>
                        <a:pt x="1" y="3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29"/>
                <p:cNvSpPr>
                  <a:spLocks noChangeShapeType="1"/>
                </p:cNvSpPr>
                <p:nvPr/>
              </p:nvSpPr>
              <p:spPr bwMode="auto">
                <a:xfrm>
                  <a:off x="558800" y="4521200"/>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30"/>
                <p:cNvSpPr>
                  <a:spLocks noChangeShapeType="1"/>
                </p:cNvSpPr>
                <p:nvPr/>
              </p:nvSpPr>
              <p:spPr bwMode="auto">
                <a:xfrm>
                  <a:off x="558800" y="4087813"/>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31"/>
                <p:cNvSpPr>
                  <a:spLocks noChangeShapeType="1"/>
                </p:cNvSpPr>
                <p:nvPr/>
              </p:nvSpPr>
              <p:spPr bwMode="auto">
                <a:xfrm>
                  <a:off x="558800" y="3652838"/>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32"/>
                <p:cNvSpPr>
                  <a:spLocks noChangeShapeType="1"/>
                </p:cNvSpPr>
                <p:nvPr/>
              </p:nvSpPr>
              <p:spPr bwMode="auto">
                <a:xfrm>
                  <a:off x="558800" y="3219450"/>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33"/>
                <p:cNvSpPr>
                  <a:spLocks noChangeShapeType="1"/>
                </p:cNvSpPr>
                <p:nvPr/>
              </p:nvSpPr>
              <p:spPr bwMode="auto">
                <a:xfrm>
                  <a:off x="558800" y="2797175"/>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34"/>
                <p:cNvSpPr>
                  <a:spLocks noChangeShapeType="1"/>
                </p:cNvSpPr>
                <p:nvPr/>
              </p:nvSpPr>
              <p:spPr bwMode="auto">
                <a:xfrm>
                  <a:off x="558800" y="2363788"/>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35"/>
                <p:cNvSpPr>
                  <a:spLocks noChangeShapeType="1"/>
                </p:cNvSpPr>
                <p:nvPr/>
              </p:nvSpPr>
              <p:spPr bwMode="auto">
                <a:xfrm>
                  <a:off x="558800" y="1930400"/>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36"/>
                <p:cNvSpPr>
                  <a:spLocks noChangeShapeType="1"/>
                </p:cNvSpPr>
                <p:nvPr/>
              </p:nvSpPr>
              <p:spPr bwMode="auto">
                <a:xfrm>
                  <a:off x="558800" y="1495425"/>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37"/>
                <p:cNvSpPr>
                  <a:spLocks noChangeShapeType="1"/>
                </p:cNvSpPr>
                <p:nvPr/>
              </p:nvSpPr>
              <p:spPr bwMode="auto">
                <a:xfrm>
                  <a:off x="558800" y="1062038"/>
                  <a:ext cx="84597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75"/>
              <p:cNvGrpSpPr/>
              <p:nvPr/>
            </p:nvGrpSpPr>
            <p:grpSpPr>
              <a:xfrm>
                <a:off x="647700" y="4949825"/>
                <a:ext cx="8118475" cy="828963"/>
                <a:chOff x="647700" y="4949825"/>
                <a:chExt cx="8118475" cy="828963"/>
              </a:xfrm>
            </p:grpSpPr>
            <p:grpSp>
              <p:nvGrpSpPr>
                <p:cNvPr id="231" name="Group 174"/>
                <p:cNvGrpSpPr/>
                <p:nvPr/>
              </p:nvGrpSpPr>
              <p:grpSpPr>
                <a:xfrm>
                  <a:off x="647700" y="4949825"/>
                  <a:ext cx="8118475" cy="547688"/>
                  <a:chOff x="647700" y="4949825"/>
                  <a:chExt cx="8118475" cy="547688"/>
                </a:xfrm>
              </p:grpSpPr>
              <p:sp>
                <p:nvSpPr>
                  <p:cNvPr id="233" name="Rectangle 38"/>
                  <p:cNvSpPr>
                    <a:spLocks noChangeArrowheads="1"/>
                  </p:cNvSpPr>
                  <p:nvPr/>
                </p:nvSpPr>
                <p:spPr bwMode="auto">
                  <a:xfrm rot="18900000">
                    <a:off x="64770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4" name="Rectangle 39"/>
                  <p:cNvSpPr>
                    <a:spLocks noChangeArrowheads="1"/>
                  </p:cNvSpPr>
                  <p:nvPr/>
                </p:nvSpPr>
                <p:spPr bwMode="auto">
                  <a:xfrm rot="18900000">
                    <a:off x="8858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 name="Rectangle 40"/>
                  <p:cNvSpPr>
                    <a:spLocks noChangeArrowheads="1"/>
                  </p:cNvSpPr>
                  <p:nvPr/>
                </p:nvSpPr>
                <p:spPr bwMode="auto">
                  <a:xfrm rot="18900000">
                    <a:off x="9667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6" name="Rectangle 41"/>
                  <p:cNvSpPr>
                    <a:spLocks noChangeArrowheads="1"/>
                  </p:cNvSpPr>
                  <p:nvPr/>
                </p:nvSpPr>
                <p:spPr bwMode="auto">
                  <a:xfrm rot="18900000">
                    <a:off x="104616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7" name="Rectangle 42"/>
                  <p:cNvSpPr>
                    <a:spLocks noChangeArrowheads="1"/>
                  </p:cNvSpPr>
                  <p:nvPr/>
                </p:nvSpPr>
                <p:spPr bwMode="auto">
                  <a:xfrm rot="18900000">
                    <a:off x="12858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8" name="Rectangle 43"/>
                  <p:cNvSpPr>
                    <a:spLocks noChangeArrowheads="1"/>
                  </p:cNvSpPr>
                  <p:nvPr/>
                </p:nvSpPr>
                <p:spPr bwMode="auto">
                  <a:xfrm rot="18900000">
                    <a:off x="136525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9" name="Rectangle 44"/>
                  <p:cNvSpPr>
                    <a:spLocks noChangeArrowheads="1"/>
                  </p:cNvSpPr>
                  <p:nvPr/>
                </p:nvSpPr>
                <p:spPr bwMode="auto">
                  <a:xfrm rot="18900000">
                    <a:off x="14573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0" name="Rectangle 45"/>
                  <p:cNvSpPr>
                    <a:spLocks noChangeArrowheads="1"/>
                  </p:cNvSpPr>
                  <p:nvPr/>
                </p:nvSpPr>
                <p:spPr bwMode="auto">
                  <a:xfrm rot="18900000">
                    <a:off x="1684338"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1" name="Rectangle 46"/>
                  <p:cNvSpPr>
                    <a:spLocks noChangeArrowheads="1"/>
                  </p:cNvSpPr>
                  <p:nvPr/>
                </p:nvSpPr>
                <p:spPr bwMode="auto">
                  <a:xfrm rot="18900000">
                    <a:off x="17764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2" name="Rectangle 47"/>
                  <p:cNvSpPr>
                    <a:spLocks noChangeArrowheads="1"/>
                  </p:cNvSpPr>
                  <p:nvPr/>
                </p:nvSpPr>
                <p:spPr bwMode="auto">
                  <a:xfrm rot="18900000">
                    <a:off x="18557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3" name="Rectangle 48"/>
                  <p:cNvSpPr>
                    <a:spLocks noChangeArrowheads="1"/>
                  </p:cNvSpPr>
                  <p:nvPr/>
                </p:nvSpPr>
                <p:spPr bwMode="auto">
                  <a:xfrm rot="18900000">
                    <a:off x="20955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4" name="Rectangle 49"/>
                  <p:cNvSpPr>
                    <a:spLocks noChangeArrowheads="1"/>
                  </p:cNvSpPr>
                  <p:nvPr/>
                </p:nvSpPr>
                <p:spPr bwMode="auto">
                  <a:xfrm rot="18900000">
                    <a:off x="217487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 name="Rectangle 50"/>
                  <p:cNvSpPr>
                    <a:spLocks noChangeArrowheads="1"/>
                  </p:cNvSpPr>
                  <p:nvPr/>
                </p:nvSpPr>
                <p:spPr bwMode="auto">
                  <a:xfrm rot="18900000">
                    <a:off x="22542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6" name="Rectangle 51"/>
                  <p:cNvSpPr>
                    <a:spLocks noChangeArrowheads="1"/>
                  </p:cNvSpPr>
                  <p:nvPr/>
                </p:nvSpPr>
                <p:spPr bwMode="auto">
                  <a:xfrm rot="18900000">
                    <a:off x="249396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7" name="Rectangle 52"/>
                  <p:cNvSpPr>
                    <a:spLocks noChangeArrowheads="1"/>
                  </p:cNvSpPr>
                  <p:nvPr/>
                </p:nvSpPr>
                <p:spPr bwMode="auto">
                  <a:xfrm rot="18900000">
                    <a:off x="25733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8" name="Rectangle 53"/>
                  <p:cNvSpPr>
                    <a:spLocks noChangeArrowheads="1"/>
                  </p:cNvSpPr>
                  <p:nvPr/>
                </p:nvSpPr>
                <p:spPr bwMode="auto">
                  <a:xfrm rot="18900000">
                    <a:off x="26654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9" name="Rectangle 54"/>
                  <p:cNvSpPr>
                    <a:spLocks noChangeArrowheads="1"/>
                  </p:cNvSpPr>
                  <p:nvPr/>
                </p:nvSpPr>
                <p:spPr bwMode="auto">
                  <a:xfrm rot="18900000">
                    <a:off x="28940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0" name="Rectangle 55"/>
                  <p:cNvSpPr>
                    <a:spLocks noChangeArrowheads="1"/>
                  </p:cNvSpPr>
                  <p:nvPr/>
                </p:nvSpPr>
                <p:spPr bwMode="auto">
                  <a:xfrm rot="18900000">
                    <a:off x="29733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1" name="Rectangle 56"/>
                  <p:cNvSpPr>
                    <a:spLocks noChangeArrowheads="1"/>
                  </p:cNvSpPr>
                  <p:nvPr/>
                </p:nvSpPr>
                <p:spPr bwMode="auto">
                  <a:xfrm rot="18900000">
                    <a:off x="306387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2" name="Rectangle 57"/>
                  <p:cNvSpPr>
                    <a:spLocks noChangeArrowheads="1"/>
                  </p:cNvSpPr>
                  <p:nvPr/>
                </p:nvSpPr>
                <p:spPr bwMode="auto">
                  <a:xfrm rot="18900000">
                    <a:off x="32924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3" name="Rectangle 58"/>
                  <p:cNvSpPr>
                    <a:spLocks noChangeArrowheads="1"/>
                  </p:cNvSpPr>
                  <p:nvPr/>
                </p:nvSpPr>
                <p:spPr bwMode="auto">
                  <a:xfrm rot="18900000">
                    <a:off x="33829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4" name="Rectangle 59"/>
                  <p:cNvSpPr>
                    <a:spLocks noChangeArrowheads="1"/>
                  </p:cNvSpPr>
                  <p:nvPr/>
                </p:nvSpPr>
                <p:spPr bwMode="auto">
                  <a:xfrm rot="18900000">
                    <a:off x="34639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5" name="Rectangle 60"/>
                  <p:cNvSpPr>
                    <a:spLocks noChangeArrowheads="1"/>
                  </p:cNvSpPr>
                  <p:nvPr/>
                </p:nvSpPr>
                <p:spPr bwMode="auto">
                  <a:xfrm rot="18900000">
                    <a:off x="37020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 name="Rectangle 61"/>
                  <p:cNvSpPr>
                    <a:spLocks noChangeArrowheads="1"/>
                  </p:cNvSpPr>
                  <p:nvPr/>
                </p:nvSpPr>
                <p:spPr bwMode="auto">
                  <a:xfrm rot="18900000">
                    <a:off x="37830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7" name="Rectangle 62"/>
                  <p:cNvSpPr>
                    <a:spLocks noChangeArrowheads="1"/>
                  </p:cNvSpPr>
                  <p:nvPr/>
                </p:nvSpPr>
                <p:spPr bwMode="auto">
                  <a:xfrm rot="18900000">
                    <a:off x="38623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8" name="Rectangle 63"/>
                  <p:cNvSpPr>
                    <a:spLocks noChangeArrowheads="1"/>
                  </p:cNvSpPr>
                  <p:nvPr/>
                </p:nvSpPr>
                <p:spPr bwMode="auto">
                  <a:xfrm rot="18900000">
                    <a:off x="41021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9" name="Rectangle 64"/>
                  <p:cNvSpPr>
                    <a:spLocks noChangeArrowheads="1"/>
                  </p:cNvSpPr>
                  <p:nvPr/>
                </p:nvSpPr>
                <p:spPr bwMode="auto">
                  <a:xfrm rot="18900000">
                    <a:off x="418147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0" name="Rectangle 65"/>
                  <p:cNvSpPr>
                    <a:spLocks noChangeArrowheads="1"/>
                  </p:cNvSpPr>
                  <p:nvPr/>
                </p:nvSpPr>
                <p:spPr bwMode="auto">
                  <a:xfrm rot="18900000">
                    <a:off x="42735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1" name="Rectangle 66"/>
                  <p:cNvSpPr>
                    <a:spLocks noChangeArrowheads="1"/>
                  </p:cNvSpPr>
                  <p:nvPr/>
                </p:nvSpPr>
                <p:spPr bwMode="auto">
                  <a:xfrm rot="18900000">
                    <a:off x="442118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2" name="Rectangle 67"/>
                  <p:cNvSpPr>
                    <a:spLocks noChangeArrowheads="1"/>
                  </p:cNvSpPr>
                  <p:nvPr/>
                </p:nvSpPr>
                <p:spPr bwMode="auto">
                  <a:xfrm rot="18900000">
                    <a:off x="450056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3" name="Rectangle 68"/>
                  <p:cNvSpPr>
                    <a:spLocks noChangeArrowheads="1"/>
                  </p:cNvSpPr>
                  <p:nvPr/>
                </p:nvSpPr>
                <p:spPr bwMode="auto">
                  <a:xfrm rot="18900000">
                    <a:off x="45926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4" name="Rectangle 69"/>
                  <p:cNvSpPr>
                    <a:spLocks noChangeArrowheads="1"/>
                  </p:cNvSpPr>
                  <p:nvPr/>
                </p:nvSpPr>
                <p:spPr bwMode="auto">
                  <a:xfrm rot="18900000">
                    <a:off x="46720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5" name="Rectangle 70"/>
                  <p:cNvSpPr>
                    <a:spLocks noChangeArrowheads="1"/>
                  </p:cNvSpPr>
                  <p:nvPr/>
                </p:nvSpPr>
                <p:spPr bwMode="auto">
                  <a:xfrm rot="18900000">
                    <a:off x="4830763" y="5189538"/>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 name="Rectangle 71"/>
                  <p:cNvSpPr>
                    <a:spLocks noChangeArrowheads="1"/>
                  </p:cNvSpPr>
                  <p:nvPr/>
                </p:nvSpPr>
                <p:spPr bwMode="auto">
                  <a:xfrm rot="18900000">
                    <a:off x="49117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1</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7" name="Rectangle 72"/>
                  <p:cNvSpPr>
                    <a:spLocks noChangeArrowheads="1"/>
                  </p:cNvSpPr>
                  <p:nvPr/>
                </p:nvSpPr>
                <p:spPr bwMode="auto">
                  <a:xfrm rot="18900000">
                    <a:off x="4991100"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8" name="Rectangle 73"/>
                  <p:cNvSpPr>
                    <a:spLocks noChangeArrowheads="1"/>
                  </p:cNvSpPr>
                  <p:nvPr/>
                </p:nvSpPr>
                <p:spPr bwMode="auto">
                  <a:xfrm rot="18900000">
                    <a:off x="507047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9" name="Rectangle 74"/>
                  <p:cNvSpPr>
                    <a:spLocks noChangeArrowheads="1"/>
                  </p:cNvSpPr>
                  <p:nvPr/>
                </p:nvSpPr>
                <p:spPr bwMode="auto">
                  <a:xfrm rot="18900000">
                    <a:off x="523081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0" name="Rectangle 75"/>
                  <p:cNvSpPr>
                    <a:spLocks noChangeArrowheads="1"/>
                  </p:cNvSpPr>
                  <p:nvPr/>
                </p:nvSpPr>
                <p:spPr bwMode="auto">
                  <a:xfrm rot="18900000">
                    <a:off x="5310188"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1" name="Rectangle 76"/>
                  <p:cNvSpPr>
                    <a:spLocks noChangeArrowheads="1"/>
                  </p:cNvSpPr>
                  <p:nvPr/>
                </p:nvSpPr>
                <p:spPr bwMode="auto">
                  <a:xfrm rot="18900000">
                    <a:off x="53895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2" name="Rectangle 77"/>
                  <p:cNvSpPr>
                    <a:spLocks noChangeArrowheads="1"/>
                  </p:cNvSpPr>
                  <p:nvPr/>
                </p:nvSpPr>
                <p:spPr bwMode="auto">
                  <a:xfrm rot="18900000">
                    <a:off x="548163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3" name="Rectangle 78"/>
                  <p:cNvSpPr>
                    <a:spLocks noChangeArrowheads="1"/>
                  </p:cNvSpPr>
                  <p:nvPr/>
                </p:nvSpPr>
                <p:spPr bwMode="auto">
                  <a:xfrm rot="18900000">
                    <a:off x="5629275"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4" name="Rectangle 79"/>
                  <p:cNvSpPr>
                    <a:spLocks noChangeArrowheads="1"/>
                  </p:cNvSpPr>
                  <p:nvPr/>
                </p:nvSpPr>
                <p:spPr bwMode="auto">
                  <a:xfrm rot="18900000">
                    <a:off x="57086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5" name="Rectangle 80"/>
                  <p:cNvSpPr>
                    <a:spLocks noChangeArrowheads="1"/>
                  </p:cNvSpPr>
                  <p:nvPr/>
                </p:nvSpPr>
                <p:spPr bwMode="auto">
                  <a:xfrm rot="18900000">
                    <a:off x="580072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6" name="Rectangle 81"/>
                  <p:cNvSpPr>
                    <a:spLocks noChangeArrowheads="1"/>
                  </p:cNvSpPr>
                  <p:nvPr/>
                </p:nvSpPr>
                <p:spPr bwMode="auto">
                  <a:xfrm rot="18900000">
                    <a:off x="588010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7" name="Rectangle 82"/>
                  <p:cNvSpPr>
                    <a:spLocks noChangeArrowheads="1"/>
                  </p:cNvSpPr>
                  <p:nvPr/>
                </p:nvSpPr>
                <p:spPr bwMode="auto">
                  <a:xfrm rot="18900000">
                    <a:off x="6029325"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8" name="Rectangle 83"/>
                  <p:cNvSpPr>
                    <a:spLocks noChangeArrowheads="1"/>
                  </p:cNvSpPr>
                  <p:nvPr/>
                </p:nvSpPr>
                <p:spPr bwMode="auto">
                  <a:xfrm rot="18900000">
                    <a:off x="61198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9" name="Rectangle 84"/>
                  <p:cNvSpPr>
                    <a:spLocks noChangeArrowheads="1"/>
                  </p:cNvSpPr>
                  <p:nvPr/>
                </p:nvSpPr>
                <p:spPr bwMode="auto">
                  <a:xfrm rot="18900000">
                    <a:off x="61991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0" name="Rectangle 85"/>
                  <p:cNvSpPr>
                    <a:spLocks noChangeArrowheads="1"/>
                  </p:cNvSpPr>
                  <p:nvPr/>
                </p:nvSpPr>
                <p:spPr bwMode="auto">
                  <a:xfrm rot="18900000">
                    <a:off x="6280150"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1" name="Rectangle 86"/>
                  <p:cNvSpPr>
                    <a:spLocks noChangeArrowheads="1"/>
                  </p:cNvSpPr>
                  <p:nvPr/>
                </p:nvSpPr>
                <p:spPr bwMode="auto">
                  <a:xfrm rot="18900000">
                    <a:off x="6438900"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2" name="Rectangle 87"/>
                  <p:cNvSpPr>
                    <a:spLocks noChangeArrowheads="1"/>
                  </p:cNvSpPr>
                  <p:nvPr/>
                </p:nvSpPr>
                <p:spPr bwMode="auto">
                  <a:xfrm rot="18900000">
                    <a:off x="65182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3" name="Rectangle 88"/>
                  <p:cNvSpPr>
                    <a:spLocks noChangeArrowheads="1"/>
                  </p:cNvSpPr>
                  <p:nvPr/>
                </p:nvSpPr>
                <p:spPr bwMode="auto">
                  <a:xfrm rot="18900000">
                    <a:off x="659923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4" name="Rectangle 89"/>
                  <p:cNvSpPr>
                    <a:spLocks noChangeArrowheads="1"/>
                  </p:cNvSpPr>
                  <p:nvPr/>
                </p:nvSpPr>
                <p:spPr bwMode="auto">
                  <a:xfrm rot="18900000">
                    <a:off x="6689725"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5" name="Rectangle 90"/>
                  <p:cNvSpPr>
                    <a:spLocks noChangeArrowheads="1"/>
                  </p:cNvSpPr>
                  <p:nvPr/>
                </p:nvSpPr>
                <p:spPr bwMode="auto">
                  <a:xfrm rot="18900000">
                    <a:off x="683736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 name="Rectangle 91"/>
                  <p:cNvSpPr>
                    <a:spLocks noChangeArrowheads="1"/>
                  </p:cNvSpPr>
                  <p:nvPr/>
                </p:nvSpPr>
                <p:spPr bwMode="auto">
                  <a:xfrm rot="18900000">
                    <a:off x="691832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7" name="Rectangle 92"/>
                  <p:cNvSpPr>
                    <a:spLocks noChangeArrowheads="1"/>
                  </p:cNvSpPr>
                  <p:nvPr/>
                </p:nvSpPr>
                <p:spPr bwMode="auto">
                  <a:xfrm rot="18900000">
                    <a:off x="700881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8" name="Rectangle 93"/>
                  <p:cNvSpPr>
                    <a:spLocks noChangeArrowheads="1"/>
                  </p:cNvSpPr>
                  <p:nvPr/>
                </p:nvSpPr>
                <p:spPr bwMode="auto">
                  <a:xfrm rot="18900000">
                    <a:off x="708818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9" name="Rectangle 94"/>
                  <p:cNvSpPr>
                    <a:spLocks noChangeArrowheads="1"/>
                  </p:cNvSpPr>
                  <p:nvPr/>
                </p:nvSpPr>
                <p:spPr bwMode="auto">
                  <a:xfrm rot="18900000">
                    <a:off x="7237413"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0" name="Rectangle 95"/>
                  <p:cNvSpPr>
                    <a:spLocks noChangeArrowheads="1"/>
                  </p:cNvSpPr>
                  <p:nvPr/>
                </p:nvSpPr>
                <p:spPr bwMode="auto">
                  <a:xfrm rot="18900000">
                    <a:off x="732790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1" name="Rectangle 96"/>
                  <p:cNvSpPr>
                    <a:spLocks noChangeArrowheads="1"/>
                  </p:cNvSpPr>
                  <p:nvPr/>
                </p:nvSpPr>
                <p:spPr bwMode="auto">
                  <a:xfrm rot="18900000">
                    <a:off x="7408863"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2" name="Rectangle 97"/>
                  <p:cNvSpPr>
                    <a:spLocks noChangeArrowheads="1"/>
                  </p:cNvSpPr>
                  <p:nvPr/>
                </p:nvSpPr>
                <p:spPr bwMode="auto">
                  <a:xfrm rot="18900000">
                    <a:off x="7488238"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3" name="Rectangle 98"/>
                  <p:cNvSpPr>
                    <a:spLocks noChangeArrowheads="1"/>
                  </p:cNvSpPr>
                  <p:nvPr/>
                </p:nvSpPr>
                <p:spPr bwMode="auto">
                  <a:xfrm rot="18900000">
                    <a:off x="764698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4" name="Rectangle 99"/>
                  <p:cNvSpPr>
                    <a:spLocks noChangeArrowheads="1"/>
                  </p:cNvSpPr>
                  <p:nvPr/>
                </p:nvSpPr>
                <p:spPr bwMode="auto">
                  <a:xfrm rot="18900000">
                    <a:off x="7727950"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5" name="Rectangle 100"/>
                  <p:cNvSpPr>
                    <a:spLocks noChangeArrowheads="1"/>
                  </p:cNvSpPr>
                  <p:nvPr/>
                </p:nvSpPr>
                <p:spPr bwMode="auto">
                  <a:xfrm rot="18900000">
                    <a:off x="7807325"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6" name="Rectangle 101"/>
                  <p:cNvSpPr>
                    <a:spLocks noChangeArrowheads="1"/>
                  </p:cNvSpPr>
                  <p:nvPr/>
                </p:nvSpPr>
                <p:spPr bwMode="auto">
                  <a:xfrm rot="18900000">
                    <a:off x="789781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 name="Rectangle 102"/>
                  <p:cNvSpPr>
                    <a:spLocks noChangeArrowheads="1"/>
                  </p:cNvSpPr>
                  <p:nvPr/>
                </p:nvSpPr>
                <p:spPr bwMode="auto">
                  <a:xfrm rot="18900000">
                    <a:off x="8047038"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8" name="Rectangle 103"/>
                  <p:cNvSpPr>
                    <a:spLocks noChangeArrowheads="1"/>
                  </p:cNvSpPr>
                  <p:nvPr/>
                </p:nvSpPr>
                <p:spPr bwMode="auto">
                  <a:xfrm rot="18900000">
                    <a:off x="8126413"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9" name="Rectangle 104"/>
                  <p:cNvSpPr>
                    <a:spLocks noChangeArrowheads="1"/>
                  </p:cNvSpPr>
                  <p:nvPr/>
                </p:nvSpPr>
                <p:spPr bwMode="auto">
                  <a:xfrm rot="18900000">
                    <a:off x="8218488" y="502920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0" name="Rectangle 105"/>
                  <p:cNvSpPr>
                    <a:spLocks noChangeArrowheads="1"/>
                  </p:cNvSpPr>
                  <p:nvPr/>
                </p:nvSpPr>
                <p:spPr bwMode="auto">
                  <a:xfrm rot="18900000">
                    <a:off x="8297863" y="494982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1" name="Rectangle 106"/>
                  <p:cNvSpPr>
                    <a:spLocks noChangeArrowheads="1"/>
                  </p:cNvSpPr>
                  <p:nvPr/>
                </p:nvSpPr>
                <p:spPr bwMode="auto">
                  <a:xfrm rot="18900000">
                    <a:off x="8445500" y="5200650"/>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FFFFFF"/>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2" name="Rectangle 107"/>
                  <p:cNvSpPr>
                    <a:spLocks noChangeArrowheads="1"/>
                  </p:cNvSpPr>
                  <p:nvPr/>
                </p:nvSpPr>
                <p:spPr bwMode="auto">
                  <a:xfrm rot="18900000">
                    <a:off x="8537575" y="5121275"/>
                    <a:ext cx="22860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FFFFFF"/>
                        </a:solidFill>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32" name="Rectangle 110"/>
                <p:cNvSpPr>
                  <a:spLocks noChangeArrowheads="1"/>
                </p:cNvSpPr>
                <p:nvPr/>
              </p:nvSpPr>
              <p:spPr bwMode="auto">
                <a:xfrm>
                  <a:off x="3886200" y="5486400"/>
                  <a:ext cx="154529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Rainfall (mm)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83" name="Group 171"/>
              <p:cNvGrpSpPr/>
              <p:nvPr/>
            </p:nvGrpSpPr>
            <p:grpSpPr>
              <a:xfrm>
                <a:off x="144000" y="1224000"/>
                <a:ext cx="332582" cy="3150394"/>
                <a:chOff x="179388" y="1289844"/>
                <a:chExt cx="332582" cy="3150394"/>
              </a:xfrm>
            </p:grpSpPr>
            <p:sp>
              <p:nvSpPr>
                <p:cNvPr id="184" name="Rectangle 111"/>
                <p:cNvSpPr>
                  <a:spLocks noChangeArrowheads="1"/>
                </p:cNvSpPr>
                <p:nvPr/>
              </p:nvSpPr>
              <p:spPr bwMode="auto">
                <a:xfrm rot="16200000">
                  <a:off x="254000" y="41830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I</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8" name="Rectangle 112"/>
                <p:cNvSpPr>
                  <a:spLocks noChangeArrowheads="1"/>
                </p:cNvSpPr>
                <p:nvPr/>
              </p:nvSpPr>
              <p:spPr bwMode="auto">
                <a:xfrm rot="16200000">
                  <a:off x="214313" y="4073525"/>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7" name="Rectangle 113"/>
                <p:cNvSpPr>
                  <a:spLocks noChangeArrowheads="1"/>
                </p:cNvSpPr>
                <p:nvPr/>
              </p:nvSpPr>
              <p:spPr bwMode="auto">
                <a:xfrm rot="16200000">
                  <a:off x="220663" y="39322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8" name="Rectangle 114"/>
                <p:cNvSpPr>
                  <a:spLocks noChangeArrowheads="1"/>
                </p:cNvSpPr>
                <p:nvPr/>
              </p:nvSpPr>
              <p:spPr bwMode="auto">
                <a:xfrm rot="16200000">
                  <a:off x="214313" y="378936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9" name="Rectangle 115"/>
                <p:cNvSpPr>
                  <a:spLocks noChangeArrowheads="1"/>
                </p:cNvSpPr>
                <p:nvPr/>
              </p:nvSpPr>
              <p:spPr bwMode="auto">
                <a:xfrm rot="16200000">
                  <a:off x="180975" y="3606800"/>
                  <a:ext cx="330200"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0" name="Rectangle 116"/>
                <p:cNvSpPr>
                  <a:spLocks noChangeArrowheads="1"/>
                </p:cNvSpPr>
                <p:nvPr/>
              </p:nvSpPr>
              <p:spPr bwMode="auto">
                <a:xfrm rot="16200000">
                  <a:off x="220663" y="343058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1" name="Rectangle 117"/>
                <p:cNvSpPr>
                  <a:spLocks noChangeArrowheads="1"/>
                </p:cNvSpPr>
                <p:nvPr/>
              </p:nvSpPr>
              <p:spPr bwMode="auto">
                <a:xfrm rot="16200000">
                  <a:off x="254000" y="332581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3" name="Rectangle 118"/>
                <p:cNvSpPr>
                  <a:spLocks noChangeArrowheads="1"/>
                </p:cNvSpPr>
                <p:nvPr/>
              </p:nvSpPr>
              <p:spPr bwMode="auto">
                <a:xfrm rot="16200000">
                  <a:off x="220663" y="3224213"/>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 name="Rectangle 119"/>
                <p:cNvSpPr>
                  <a:spLocks noChangeArrowheads="1"/>
                </p:cNvSpPr>
                <p:nvPr/>
              </p:nvSpPr>
              <p:spPr bwMode="auto">
                <a:xfrm rot="16200000">
                  <a:off x="214313" y="3081338"/>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 name="Rectangle 120"/>
                <p:cNvSpPr>
                  <a:spLocks noChangeArrowheads="1"/>
                </p:cNvSpPr>
                <p:nvPr/>
              </p:nvSpPr>
              <p:spPr bwMode="auto">
                <a:xfrm rot="16200000">
                  <a:off x="214313" y="29321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 name="Rectangle 121"/>
                <p:cNvSpPr>
                  <a:spLocks noChangeArrowheads="1"/>
                </p:cNvSpPr>
                <p:nvPr/>
              </p:nvSpPr>
              <p:spPr bwMode="auto">
                <a:xfrm rot="16200000">
                  <a:off x="254000" y="28241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8" name="Rectangle 122"/>
                <p:cNvSpPr>
                  <a:spLocks noChangeArrowheads="1"/>
                </p:cNvSpPr>
                <p:nvPr/>
              </p:nvSpPr>
              <p:spPr bwMode="auto">
                <a:xfrm rot="16200000">
                  <a:off x="214313" y="27162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 name="Rectangle 123"/>
                <p:cNvSpPr>
                  <a:spLocks noChangeArrowheads="1"/>
                </p:cNvSpPr>
                <p:nvPr/>
              </p:nvSpPr>
              <p:spPr bwMode="auto">
                <a:xfrm rot="16200000">
                  <a:off x="249238" y="2601913"/>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0" name="Rectangle 124"/>
                <p:cNvSpPr>
                  <a:spLocks noChangeArrowheads="1"/>
                </p:cNvSpPr>
                <p:nvPr/>
              </p:nvSpPr>
              <p:spPr bwMode="auto">
                <a:xfrm rot="16200000">
                  <a:off x="214313" y="248761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FF"/>
                      </a:solidFill>
                      <a:effectLst/>
                      <a:latin typeface="Arial" pitchFamily="34" charset="0"/>
                      <a:cs typeface="Arial" pitchFamily="34" charset="0"/>
                    </a:rPr>
                    <a:t>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1" name="Rectangle 125"/>
                <p:cNvSpPr>
                  <a:spLocks noChangeArrowheads="1"/>
                </p:cNvSpPr>
                <p:nvPr/>
              </p:nvSpPr>
              <p:spPr bwMode="auto">
                <a:xfrm rot="16200000">
                  <a:off x="220663" y="23447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3" name="Rectangle 126"/>
                <p:cNvSpPr>
                  <a:spLocks noChangeArrowheads="1"/>
                </p:cNvSpPr>
                <p:nvPr/>
              </p:nvSpPr>
              <p:spPr bwMode="auto">
                <a:xfrm rot="16200000">
                  <a:off x="242888" y="2230438"/>
                  <a:ext cx="20478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4" name="Rectangle 127"/>
                <p:cNvSpPr>
                  <a:spLocks noChangeArrowheads="1"/>
                </p:cNvSpPr>
                <p:nvPr/>
              </p:nvSpPr>
              <p:spPr bwMode="auto">
                <a:xfrm rot="16200000">
                  <a:off x="254000" y="2151063"/>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 name="Rectangle 128"/>
                <p:cNvSpPr>
                  <a:spLocks noChangeArrowheads="1"/>
                </p:cNvSpPr>
                <p:nvPr/>
              </p:nvSpPr>
              <p:spPr bwMode="auto">
                <a:xfrm rot="16200000">
                  <a:off x="214313" y="2041525"/>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6" name="Rectangle 129"/>
                <p:cNvSpPr>
                  <a:spLocks noChangeArrowheads="1"/>
                </p:cNvSpPr>
                <p:nvPr/>
              </p:nvSpPr>
              <p:spPr bwMode="auto">
                <a:xfrm rot="16200000">
                  <a:off x="220663" y="190023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2" name="Rectangle 130"/>
                <p:cNvSpPr>
                  <a:spLocks noChangeArrowheads="1"/>
                </p:cNvSpPr>
                <p:nvPr/>
              </p:nvSpPr>
              <p:spPr bwMode="auto">
                <a:xfrm rot="16200000">
                  <a:off x="214313" y="1757363"/>
                  <a:ext cx="261938"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5" name="Rectangle 131"/>
                <p:cNvSpPr>
                  <a:spLocks noChangeArrowheads="1"/>
                </p:cNvSpPr>
                <p:nvPr/>
              </p:nvSpPr>
              <p:spPr bwMode="auto">
                <a:xfrm rot="16200000">
                  <a:off x="220663" y="1614488"/>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6" name="Rectangle 132"/>
                <p:cNvSpPr>
                  <a:spLocks noChangeArrowheads="1"/>
                </p:cNvSpPr>
                <p:nvPr/>
              </p:nvSpPr>
              <p:spPr bwMode="auto">
                <a:xfrm rot="16200000">
                  <a:off x="249238" y="1506538"/>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8" name="Rectangle 133"/>
                <p:cNvSpPr>
                  <a:spLocks noChangeArrowheads="1"/>
                </p:cNvSpPr>
                <p:nvPr/>
              </p:nvSpPr>
              <p:spPr bwMode="auto">
                <a:xfrm rot="16200000">
                  <a:off x="254000" y="1431925"/>
                  <a:ext cx="182563"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i</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9" name="Rectangle 134"/>
                <p:cNvSpPr>
                  <a:spLocks noChangeArrowheads="1"/>
                </p:cNvSpPr>
                <p:nvPr/>
              </p:nvSpPr>
              <p:spPr bwMode="auto">
                <a:xfrm rot="16200000">
                  <a:off x="249238" y="1357313"/>
                  <a:ext cx="19367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0" name="Rectangle 135"/>
                <p:cNvSpPr>
                  <a:spLocks noChangeArrowheads="1"/>
                </p:cNvSpPr>
                <p:nvPr/>
              </p:nvSpPr>
              <p:spPr bwMode="auto">
                <a:xfrm rot="16200000">
                  <a:off x="220663" y="1249363"/>
                  <a:ext cx="250825"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Arial" pitchFamily="34" charset="0"/>
                      <a:cs typeface="Arial" pitchFamily="34" charset="0"/>
                    </a:rPr>
                    <a: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grpSp>
      <p:grpSp>
        <p:nvGrpSpPr>
          <p:cNvPr id="334" name="Group 333"/>
          <p:cNvGrpSpPr/>
          <p:nvPr/>
        </p:nvGrpSpPr>
        <p:grpSpPr>
          <a:xfrm>
            <a:off x="4874376" y="2887200"/>
            <a:ext cx="3924590" cy="609875"/>
            <a:chOff x="4874376" y="2920860"/>
            <a:chExt cx="3924590" cy="609875"/>
          </a:xfrm>
        </p:grpSpPr>
        <p:grpSp>
          <p:nvGrpSpPr>
            <p:cNvPr id="335" name="Group 187"/>
            <p:cNvGrpSpPr/>
            <p:nvPr/>
          </p:nvGrpSpPr>
          <p:grpSpPr>
            <a:xfrm>
              <a:off x="5508000" y="2920860"/>
              <a:ext cx="3290966" cy="609875"/>
              <a:chOff x="5729245" y="2882913"/>
              <a:chExt cx="3290966" cy="609875"/>
            </a:xfrm>
          </p:grpSpPr>
          <p:sp>
            <p:nvSpPr>
              <p:cNvPr id="339" name="Rectangle 143"/>
              <p:cNvSpPr>
                <a:spLocks noChangeArrowheads="1"/>
              </p:cNvSpPr>
              <p:nvPr/>
            </p:nvSpPr>
            <p:spPr bwMode="auto">
              <a:xfrm>
                <a:off x="6234113" y="2895600"/>
                <a:ext cx="2437655" cy="584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FF00"/>
                    </a:solidFill>
                    <a:effectLst/>
                    <a:latin typeface="Arial" pitchFamily="34" charset="0"/>
                    <a:cs typeface="Arial" pitchFamily="34" charset="0"/>
                  </a:rPr>
                  <a:t>Wildlife management</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sp>
            <p:nvSpPr>
              <p:cNvPr id="340" name="Rectangle 144"/>
              <p:cNvSpPr>
                <a:spLocks noChangeArrowheads="1"/>
              </p:cNvSpPr>
              <p:nvPr/>
            </p:nvSpPr>
            <p:spPr bwMode="auto">
              <a:xfrm>
                <a:off x="8676756" y="2882913"/>
                <a:ext cx="270908"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FF00"/>
                    </a:solidFill>
                    <a:effectLst/>
                    <a:latin typeface="Arial" pitchFamily="34" charset="0"/>
                    <a:cs typeface="Arial" pitchFamily="34" charset="0"/>
                  </a:rPr>
                  <a:t> – </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sp>
            <p:nvSpPr>
              <p:cNvPr id="341" name="Rectangle 145"/>
              <p:cNvSpPr>
                <a:spLocks noChangeArrowheads="1"/>
              </p:cNvSpPr>
              <p:nvPr/>
            </p:nvSpPr>
            <p:spPr bwMode="auto">
              <a:xfrm>
                <a:off x="5729245" y="3200400"/>
                <a:ext cx="3290966"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FF00"/>
                    </a:solidFill>
                    <a:effectLst/>
                    <a:latin typeface="Arial" pitchFamily="34" charset="0"/>
                    <a:cs typeface="Arial" pitchFamily="34" charset="0"/>
                  </a:rPr>
                  <a:t>indigenous species p</a:t>
                </a:r>
                <a:r>
                  <a:rPr kumimoji="0" lang="en-US" sz="1900" b="0" i="0" strike="noStrike" cap="none" normalizeH="0" baseline="0" dirty="0">
                    <a:ln>
                      <a:noFill/>
                    </a:ln>
                    <a:solidFill>
                      <a:srgbClr val="00FF00"/>
                    </a:solidFill>
                    <a:effectLst/>
                    <a:latin typeface="Arial" pitchFamily="34" charset="0"/>
                    <a:cs typeface="Arial" pitchFamily="34" charset="0"/>
                  </a:rPr>
                  <a:t>r</a:t>
                </a:r>
                <a:r>
                  <a:rPr kumimoji="0" lang="en-US" sz="1900" b="0" i="0" u="none" strike="noStrike" cap="none" normalizeH="0" baseline="0" dirty="0">
                    <a:ln>
                      <a:noFill/>
                    </a:ln>
                    <a:solidFill>
                      <a:srgbClr val="00FF00"/>
                    </a:solidFill>
                    <a:effectLst/>
                    <a:latin typeface="Arial" pitchFamily="34" charset="0"/>
                    <a:cs typeface="Arial" pitchFamily="34" charset="0"/>
                  </a:rPr>
                  <a:t>oduction</a:t>
                </a:r>
                <a:endParaRPr kumimoji="0" lang="en-US" sz="1800" b="0" i="0" u="none" strike="noStrike" cap="none" normalizeH="0" baseline="0" dirty="0">
                  <a:ln>
                    <a:noFill/>
                  </a:ln>
                  <a:solidFill>
                    <a:srgbClr val="00FF00"/>
                  </a:solidFill>
                  <a:effectLst/>
                  <a:latin typeface="Arial" pitchFamily="34" charset="0"/>
                  <a:cs typeface="Arial" pitchFamily="34" charset="0"/>
                </a:endParaRPr>
              </a:p>
            </p:txBody>
          </p:sp>
        </p:grpSp>
        <p:grpSp>
          <p:nvGrpSpPr>
            <p:cNvPr id="336" name="Group 191"/>
            <p:cNvGrpSpPr/>
            <p:nvPr/>
          </p:nvGrpSpPr>
          <p:grpSpPr>
            <a:xfrm>
              <a:off x="4874376" y="2944800"/>
              <a:ext cx="468313" cy="560388"/>
              <a:chOff x="4902200" y="2933700"/>
              <a:chExt cx="468313" cy="560388"/>
            </a:xfrm>
          </p:grpSpPr>
          <p:sp>
            <p:nvSpPr>
              <p:cNvPr id="337" name="Freeform 146"/>
              <p:cNvSpPr>
                <a:spLocks/>
              </p:cNvSpPr>
              <p:nvPr/>
            </p:nvSpPr>
            <p:spPr bwMode="auto">
              <a:xfrm>
                <a:off x="4937125" y="2979738"/>
                <a:ext cx="433388" cy="514350"/>
              </a:xfrm>
              <a:custGeom>
                <a:avLst/>
                <a:gdLst/>
                <a:ahLst/>
                <a:cxnLst>
                  <a:cxn ang="0">
                    <a:pos x="0" y="7"/>
                  </a:cxn>
                  <a:cxn ang="0">
                    <a:pos x="258" y="324"/>
                  </a:cxn>
                  <a:cxn ang="0">
                    <a:pos x="273" y="316"/>
                  </a:cxn>
                  <a:cxn ang="0">
                    <a:pos x="14" y="0"/>
                  </a:cxn>
                  <a:cxn ang="0">
                    <a:pos x="0" y="7"/>
                  </a:cxn>
                </a:cxnLst>
                <a:rect l="0" t="0" r="r" b="b"/>
                <a:pathLst>
                  <a:path w="273" h="324">
                    <a:moveTo>
                      <a:pt x="0" y="7"/>
                    </a:moveTo>
                    <a:lnTo>
                      <a:pt x="258" y="324"/>
                    </a:lnTo>
                    <a:lnTo>
                      <a:pt x="273" y="316"/>
                    </a:lnTo>
                    <a:lnTo>
                      <a:pt x="14" y="0"/>
                    </a:lnTo>
                    <a:lnTo>
                      <a:pt x="0" y="7"/>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47"/>
              <p:cNvSpPr>
                <a:spLocks/>
              </p:cNvSpPr>
              <p:nvPr/>
            </p:nvSpPr>
            <p:spPr bwMode="auto">
              <a:xfrm>
                <a:off x="4902200" y="2933700"/>
                <a:ext cx="149225" cy="149225"/>
              </a:xfrm>
              <a:custGeom>
                <a:avLst/>
                <a:gdLst/>
                <a:ahLst/>
                <a:cxnLst>
                  <a:cxn ang="0">
                    <a:pos x="0" y="0"/>
                  </a:cxn>
                  <a:cxn ang="0">
                    <a:pos x="29" y="94"/>
                  </a:cxn>
                  <a:cxn ang="0">
                    <a:pos x="29" y="94"/>
                  </a:cxn>
                  <a:cxn ang="0">
                    <a:pos x="29" y="94"/>
                  </a:cxn>
                  <a:cxn ang="0">
                    <a:pos x="29" y="94"/>
                  </a:cxn>
                  <a:cxn ang="0">
                    <a:pos x="29" y="87"/>
                  </a:cxn>
                  <a:cxn ang="0">
                    <a:pos x="36" y="87"/>
                  </a:cxn>
                  <a:cxn ang="0">
                    <a:pos x="36" y="87"/>
                  </a:cxn>
                  <a:cxn ang="0">
                    <a:pos x="36" y="79"/>
                  </a:cxn>
                  <a:cxn ang="0">
                    <a:pos x="36" y="79"/>
                  </a:cxn>
                  <a:cxn ang="0">
                    <a:pos x="36" y="79"/>
                  </a:cxn>
                  <a:cxn ang="0">
                    <a:pos x="43" y="72"/>
                  </a:cxn>
                  <a:cxn ang="0">
                    <a:pos x="43" y="72"/>
                  </a:cxn>
                  <a:cxn ang="0">
                    <a:pos x="43" y="72"/>
                  </a:cxn>
                  <a:cxn ang="0">
                    <a:pos x="43" y="72"/>
                  </a:cxn>
                  <a:cxn ang="0">
                    <a:pos x="51" y="65"/>
                  </a:cxn>
                  <a:cxn ang="0">
                    <a:pos x="51" y="65"/>
                  </a:cxn>
                  <a:cxn ang="0">
                    <a:pos x="51" y="65"/>
                  </a:cxn>
                  <a:cxn ang="0">
                    <a:pos x="51" y="65"/>
                  </a:cxn>
                  <a:cxn ang="0">
                    <a:pos x="58" y="58"/>
                  </a:cxn>
                  <a:cxn ang="0">
                    <a:pos x="58" y="58"/>
                  </a:cxn>
                  <a:cxn ang="0">
                    <a:pos x="58" y="58"/>
                  </a:cxn>
                  <a:cxn ang="0">
                    <a:pos x="65" y="58"/>
                  </a:cxn>
                  <a:cxn ang="0">
                    <a:pos x="65" y="58"/>
                  </a:cxn>
                  <a:cxn ang="0">
                    <a:pos x="65" y="58"/>
                  </a:cxn>
                  <a:cxn ang="0">
                    <a:pos x="65" y="51"/>
                  </a:cxn>
                  <a:cxn ang="0">
                    <a:pos x="72" y="51"/>
                  </a:cxn>
                  <a:cxn ang="0">
                    <a:pos x="72" y="51"/>
                  </a:cxn>
                  <a:cxn ang="0">
                    <a:pos x="72" y="51"/>
                  </a:cxn>
                  <a:cxn ang="0">
                    <a:pos x="79" y="51"/>
                  </a:cxn>
                  <a:cxn ang="0">
                    <a:pos x="79" y="51"/>
                  </a:cxn>
                  <a:cxn ang="0">
                    <a:pos x="86" y="51"/>
                  </a:cxn>
                  <a:cxn ang="0">
                    <a:pos x="86" y="43"/>
                  </a:cxn>
                  <a:cxn ang="0">
                    <a:pos x="86" y="43"/>
                  </a:cxn>
                  <a:cxn ang="0">
                    <a:pos x="94" y="43"/>
                  </a:cxn>
                  <a:cxn ang="0">
                    <a:pos x="0" y="0"/>
                  </a:cxn>
                </a:cxnLst>
                <a:rect l="0" t="0" r="r" b="b"/>
                <a:pathLst>
                  <a:path w="94" h="94">
                    <a:moveTo>
                      <a:pt x="0" y="0"/>
                    </a:moveTo>
                    <a:lnTo>
                      <a:pt x="29" y="94"/>
                    </a:lnTo>
                    <a:lnTo>
                      <a:pt x="29" y="94"/>
                    </a:lnTo>
                    <a:lnTo>
                      <a:pt x="29" y="94"/>
                    </a:lnTo>
                    <a:lnTo>
                      <a:pt x="29" y="94"/>
                    </a:lnTo>
                    <a:lnTo>
                      <a:pt x="29" y="87"/>
                    </a:lnTo>
                    <a:lnTo>
                      <a:pt x="36" y="87"/>
                    </a:lnTo>
                    <a:lnTo>
                      <a:pt x="36" y="87"/>
                    </a:lnTo>
                    <a:lnTo>
                      <a:pt x="36" y="79"/>
                    </a:lnTo>
                    <a:lnTo>
                      <a:pt x="36" y="79"/>
                    </a:lnTo>
                    <a:lnTo>
                      <a:pt x="36" y="79"/>
                    </a:lnTo>
                    <a:lnTo>
                      <a:pt x="43" y="72"/>
                    </a:lnTo>
                    <a:lnTo>
                      <a:pt x="43" y="72"/>
                    </a:lnTo>
                    <a:lnTo>
                      <a:pt x="43" y="72"/>
                    </a:lnTo>
                    <a:lnTo>
                      <a:pt x="43" y="72"/>
                    </a:lnTo>
                    <a:lnTo>
                      <a:pt x="51" y="65"/>
                    </a:lnTo>
                    <a:lnTo>
                      <a:pt x="51" y="65"/>
                    </a:lnTo>
                    <a:lnTo>
                      <a:pt x="51" y="65"/>
                    </a:lnTo>
                    <a:lnTo>
                      <a:pt x="51" y="65"/>
                    </a:lnTo>
                    <a:lnTo>
                      <a:pt x="58" y="58"/>
                    </a:lnTo>
                    <a:lnTo>
                      <a:pt x="58" y="58"/>
                    </a:lnTo>
                    <a:lnTo>
                      <a:pt x="58" y="58"/>
                    </a:lnTo>
                    <a:lnTo>
                      <a:pt x="65" y="58"/>
                    </a:lnTo>
                    <a:lnTo>
                      <a:pt x="65" y="58"/>
                    </a:lnTo>
                    <a:lnTo>
                      <a:pt x="65" y="58"/>
                    </a:lnTo>
                    <a:lnTo>
                      <a:pt x="65" y="51"/>
                    </a:lnTo>
                    <a:lnTo>
                      <a:pt x="72" y="51"/>
                    </a:lnTo>
                    <a:lnTo>
                      <a:pt x="72" y="51"/>
                    </a:lnTo>
                    <a:lnTo>
                      <a:pt x="72" y="51"/>
                    </a:lnTo>
                    <a:lnTo>
                      <a:pt x="79" y="51"/>
                    </a:lnTo>
                    <a:lnTo>
                      <a:pt x="79" y="51"/>
                    </a:lnTo>
                    <a:lnTo>
                      <a:pt x="86" y="51"/>
                    </a:lnTo>
                    <a:lnTo>
                      <a:pt x="86" y="43"/>
                    </a:lnTo>
                    <a:lnTo>
                      <a:pt x="86" y="43"/>
                    </a:lnTo>
                    <a:lnTo>
                      <a:pt x="94" y="43"/>
                    </a:lnTo>
                    <a:lnTo>
                      <a:pt x="0" y="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92" name="Freeform 7"/>
          <p:cNvSpPr>
            <a:spLocks/>
          </p:cNvSpPr>
          <p:nvPr/>
        </p:nvSpPr>
        <p:spPr bwMode="auto">
          <a:xfrm>
            <a:off x="1116013" y="3055938"/>
            <a:ext cx="2863850" cy="1806575"/>
          </a:xfrm>
          <a:custGeom>
            <a:avLst/>
            <a:gdLst/>
            <a:ahLst/>
            <a:cxnLst>
              <a:cxn ang="0">
                <a:pos x="251" y="0"/>
              </a:cxn>
              <a:cxn ang="0">
                <a:pos x="247" y="0"/>
              </a:cxn>
              <a:cxn ang="0">
                <a:pos x="212" y="8"/>
              </a:cxn>
              <a:cxn ang="0">
                <a:pos x="176" y="16"/>
              </a:cxn>
              <a:cxn ang="0">
                <a:pos x="141" y="24"/>
              </a:cxn>
              <a:cxn ang="0">
                <a:pos x="106" y="33"/>
              </a:cxn>
              <a:cxn ang="0">
                <a:pos x="71" y="42"/>
              </a:cxn>
              <a:cxn ang="0">
                <a:pos x="35" y="50"/>
              </a:cxn>
              <a:cxn ang="0">
                <a:pos x="0" y="59"/>
              </a:cxn>
              <a:cxn ang="0">
                <a:pos x="0" y="158"/>
              </a:cxn>
              <a:cxn ang="0">
                <a:pos x="35" y="152"/>
              </a:cxn>
              <a:cxn ang="0">
                <a:pos x="71" y="142"/>
              </a:cxn>
              <a:cxn ang="0">
                <a:pos x="105" y="127"/>
              </a:cxn>
              <a:cxn ang="0">
                <a:pos x="141" y="105"/>
              </a:cxn>
              <a:cxn ang="0">
                <a:pos x="176" y="76"/>
              </a:cxn>
              <a:cxn ang="0">
                <a:pos x="212" y="42"/>
              </a:cxn>
              <a:cxn ang="0">
                <a:pos x="247" y="4"/>
              </a:cxn>
              <a:cxn ang="0">
                <a:pos x="251" y="0"/>
              </a:cxn>
            </a:cxnLst>
            <a:rect l="0" t="0" r="r" b="b"/>
            <a:pathLst>
              <a:path w="251" h="158">
                <a:moveTo>
                  <a:pt x="251" y="0"/>
                </a:moveTo>
                <a:lnTo>
                  <a:pt x="247" y="0"/>
                </a:lnTo>
                <a:lnTo>
                  <a:pt x="212" y="8"/>
                </a:lnTo>
                <a:lnTo>
                  <a:pt x="176" y="16"/>
                </a:lnTo>
                <a:lnTo>
                  <a:pt x="141" y="24"/>
                </a:lnTo>
                <a:lnTo>
                  <a:pt x="106" y="33"/>
                </a:lnTo>
                <a:lnTo>
                  <a:pt x="71" y="42"/>
                </a:lnTo>
                <a:lnTo>
                  <a:pt x="35" y="50"/>
                </a:lnTo>
                <a:lnTo>
                  <a:pt x="0" y="59"/>
                </a:lnTo>
                <a:cubicBezTo>
                  <a:pt x="0" y="59"/>
                  <a:pt x="0" y="149"/>
                  <a:pt x="0" y="158"/>
                </a:cubicBezTo>
                <a:cubicBezTo>
                  <a:pt x="12" y="157"/>
                  <a:pt x="24" y="155"/>
                  <a:pt x="35" y="152"/>
                </a:cubicBezTo>
                <a:cubicBezTo>
                  <a:pt x="47" y="149"/>
                  <a:pt x="59" y="146"/>
                  <a:pt x="71" y="142"/>
                </a:cubicBezTo>
                <a:cubicBezTo>
                  <a:pt x="83" y="138"/>
                  <a:pt x="94" y="132"/>
                  <a:pt x="105" y="127"/>
                </a:cubicBezTo>
                <a:cubicBezTo>
                  <a:pt x="118" y="120"/>
                  <a:pt x="130" y="113"/>
                  <a:pt x="141" y="105"/>
                </a:cubicBezTo>
                <a:cubicBezTo>
                  <a:pt x="153" y="96"/>
                  <a:pt x="165" y="86"/>
                  <a:pt x="176" y="76"/>
                </a:cubicBezTo>
                <a:cubicBezTo>
                  <a:pt x="189" y="65"/>
                  <a:pt x="200" y="54"/>
                  <a:pt x="212" y="42"/>
                </a:cubicBezTo>
                <a:cubicBezTo>
                  <a:pt x="224" y="30"/>
                  <a:pt x="235" y="17"/>
                  <a:pt x="247" y="4"/>
                </a:cubicBezTo>
                <a:cubicBezTo>
                  <a:pt x="248" y="2"/>
                  <a:pt x="250" y="1"/>
                  <a:pt x="251" y="0"/>
                </a:cubicBezTo>
                <a:close/>
              </a:path>
            </a:pathLst>
          </a:custGeom>
          <a:solidFill>
            <a:srgbClr val="009900"/>
          </a:solidFill>
          <a:ln w="0">
            <a:solidFill>
              <a:srgbClr val="6AC3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6"/>
          <p:cNvSpPr>
            <a:spLocks/>
          </p:cNvSpPr>
          <p:nvPr/>
        </p:nvSpPr>
        <p:spPr bwMode="auto">
          <a:xfrm>
            <a:off x="3979863" y="849313"/>
            <a:ext cx="4794250" cy="2206625"/>
          </a:xfrm>
          <a:custGeom>
            <a:avLst/>
            <a:gdLst/>
            <a:ahLst/>
            <a:cxnLst>
              <a:cxn ang="0">
                <a:pos x="0" y="193"/>
              </a:cxn>
              <a:cxn ang="0">
                <a:pos x="31" y="186"/>
              </a:cxn>
              <a:cxn ang="0">
                <a:pos x="66" y="180"/>
              </a:cxn>
              <a:cxn ang="0">
                <a:pos x="102" y="173"/>
              </a:cxn>
              <a:cxn ang="0">
                <a:pos x="137" y="168"/>
              </a:cxn>
              <a:cxn ang="0">
                <a:pos x="173" y="163"/>
              </a:cxn>
              <a:cxn ang="0">
                <a:pos x="208" y="158"/>
              </a:cxn>
              <a:cxn ang="0">
                <a:pos x="243" y="154"/>
              </a:cxn>
              <a:cxn ang="0">
                <a:pos x="278" y="150"/>
              </a:cxn>
              <a:cxn ang="0">
                <a:pos x="314" y="147"/>
              </a:cxn>
              <a:cxn ang="0">
                <a:pos x="349" y="144"/>
              </a:cxn>
              <a:cxn ang="0">
                <a:pos x="385" y="142"/>
              </a:cxn>
              <a:cxn ang="0">
                <a:pos x="420" y="140"/>
              </a:cxn>
              <a:cxn ang="0">
                <a:pos x="420" y="0"/>
              </a:cxn>
              <a:cxn ang="0">
                <a:pos x="385" y="0"/>
              </a:cxn>
              <a:cxn ang="0">
                <a:pos x="349" y="1"/>
              </a:cxn>
              <a:cxn ang="0">
                <a:pos x="314" y="2"/>
              </a:cxn>
              <a:cxn ang="0">
                <a:pos x="278" y="6"/>
              </a:cxn>
              <a:cxn ang="0">
                <a:pos x="243" y="12"/>
              </a:cxn>
              <a:cxn ang="0">
                <a:pos x="208" y="23"/>
              </a:cxn>
              <a:cxn ang="0">
                <a:pos x="173" y="36"/>
              </a:cxn>
              <a:cxn ang="0">
                <a:pos x="137" y="57"/>
              </a:cxn>
              <a:cxn ang="0">
                <a:pos x="102" y="85"/>
              </a:cxn>
              <a:cxn ang="0">
                <a:pos x="66" y="119"/>
              </a:cxn>
              <a:cxn ang="0">
                <a:pos x="31" y="157"/>
              </a:cxn>
              <a:cxn ang="0">
                <a:pos x="0" y="193"/>
              </a:cxn>
            </a:cxnLst>
            <a:rect l="0" t="0" r="r" b="b"/>
            <a:pathLst>
              <a:path w="420" h="193">
                <a:moveTo>
                  <a:pt x="0" y="193"/>
                </a:moveTo>
                <a:lnTo>
                  <a:pt x="31" y="186"/>
                </a:lnTo>
                <a:lnTo>
                  <a:pt x="66" y="180"/>
                </a:lnTo>
                <a:lnTo>
                  <a:pt x="102" y="173"/>
                </a:lnTo>
                <a:lnTo>
                  <a:pt x="137" y="168"/>
                </a:lnTo>
                <a:lnTo>
                  <a:pt x="173" y="163"/>
                </a:lnTo>
                <a:lnTo>
                  <a:pt x="208" y="158"/>
                </a:lnTo>
                <a:lnTo>
                  <a:pt x="243" y="154"/>
                </a:lnTo>
                <a:lnTo>
                  <a:pt x="278" y="150"/>
                </a:lnTo>
                <a:lnTo>
                  <a:pt x="314" y="147"/>
                </a:lnTo>
                <a:lnTo>
                  <a:pt x="349" y="144"/>
                </a:lnTo>
                <a:lnTo>
                  <a:pt x="385" y="142"/>
                </a:lnTo>
                <a:lnTo>
                  <a:pt x="420" y="140"/>
                </a:lnTo>
                <a:cubicBezTo>
                  <a:pt x="420" y="140"/>
                  <a:pt x="420" y="10"/>
                  <a:pt x="420" y="0"/>
                </a:cubicBezTo>
                <a:cubicBezTo>
                  <a:pt x="408" y="0"/>
                  <a:pt x="396" y="0"/>
                  <a:pt x="385" y="0"/>
                </a:cubicBezTo>
                <a:cubicBezTo>
                  <a:pt x="373" y="0"/>
                  <a:pt x="361" y="0"/>
                  <a:pt x="349" y="1"/>
                </a:cubicBezTo>
                <a:cubicBezTo>
                  <a:pt x="337" y="1"/>
                  <a:pt x="326" y="2"/>
                  <a:pt x="314" y="2"/>
                </a:cubicBezTo>
                <a:cubicBezTo>
                  <a:pt x="302" y="3"/>
                  <a:pt x="290" y="4"/>
                  <a:pt x="278" y="6"/>
                </a:cubicBezTo>
                <a:cubicBezTo>
                  <a:pt x="267" y="7"/>
                  <a:pt x="255" y="9"/>
                  <a:pt x="243" y="12"/>
                </a:cubicBezTo>
                <a:cubicBezTo>
                  <a:pt x="231" y="15"/>
                  <a:pt x="220" y="19"/>
                  <a:pt x="208" y="23"/>
                </a:cubicBezTo>
                <a:cubicBezTo>
                  <a:pt x="196" y="27"/>
                  <a:pt x="184" y="31"/>
                  <a:pt x="173" y="36"/>
                </a:cubicBezTo>
                <a:cubicBezTo>
                  <a:pt x="161" y="42"/>
                  <a:pt x="149" y="50"/>
                  <a:pt x="137" y="57"/>
                </a:cubicBezTo>
                <a:cubicBezTo>
                  <a:pt x="125" y="66"/>
                  <a:pt x="114" y="76"/>
                  <a:pt x="102" y="85"/>
                </a:cubicBezTo>
                <a:cubicBezTo>
                  <a:pt x="90" y="96"/>
                  <a:pt x="78" y="107"/>
                  <a:pt x="66" y="119"/>
                </a:cubicBezTo>
                <a:cubicBezTo>
                  <a:pt x="54" y="131"/>
                  <a:pt x="43" y="144"/>
                  <a:pt x="31" y="157"/>
                </a:cubicBezTo>
                <a:cubicBezTo>
                  <a:pt x="21" y="169"/>
                  <a:pt x="10" y="181"/>
                  <a:pt x="0" y="193"/>
                </a:cubicBezTo>
                <a:close/>
              </a:path>
            </a:pathLst>
          </a:custGeom>
          <a:solidFill>
            <a:srgbClr val="FF9900"/>
          </a:solidFill>
          <a:ln w="0">
            <a:solidFill>
              <a:srgbClr val="6AC3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72"/>
          <p:cNvSpPr>
            <a:spLocks/>
          </p:cNvSpPr>
          <p:nvPr/>
        </p:nvSpPr>
        <p:spPr bwMode="auto">
          <a:xfrm>
            <a:off x="1134000" y="2458800"/>
            <a:ext cx="7646400" cy="1278000"/>
          </a:xfrm>
          <a:custGeom>
            <a:avLst/>
            <a:gdLst/>
            <a:ahLst/>
            <a:cxnLst>
              <a:cxn ang="0">
                <a:pos x="0" y="112"/>
              </a:cxn>
              <a:cxn ang="0">
                <a:pos x="36" y="103"/>
              </a:cxn>
              <a:cxn ang="0">
                <a:pos x="71" y="94"/>
              </a:cxn>
              <a:cxn ang="0">
                <a:pos x="106" y="85"/>
              </a:cxn>
              <a:cxn ang="0">
                <a:pos x="141" y="77"/>
              </a:cxn>
              <a:cxn ang="0">
                <a:pos x="177" y="69"/>
              </a:cxn>
              <a:cxn ang="0">
                <a:pos x="212" y="61"/>
              </a:cxn>
              <a:cxn ang="0">
                <a:pos x="247" y="53"/>
              </a:cxn>
              <a:cxn ang="0">
                <a:pos x="283" y="46"/>
              </a:cxn>
              <a:cxn ang="0">
                <a:pos x="317" y="39"/>
              </a:cxn>
              <a:cxn ang="0">
                <a:pos x="353" y="33"/>
              </a:cxn>
              <a:cxn ang="0">
                <a:pos x="389" y="27"/>
              </a:cxn>
              <a:cxn ang="0">
                <a:pos x="424" y="22"/>
              </a:cxn>
              <a:cxn ang="0">
                <a:pos x="459" y="18"/>
              </a:cxn>
              <a:cxn ang="0">
                <a:pos x="494" y="13"/>
              </a:cxn>
              <a:cxn ang="0">
                <a:pos x="530" y="10"/>
              </a:cxn>
              <a:cxn ang="0">
                <a:pos x="565" y="7"/>
              </a:cxn>
              <a:cxn ang="0">
                <a:pos x="600" y="4"/>
              </a:cxn>
              <a:cxn ang="0">
                <a:pos x="636" y="2"/>
              </a:cxn>
              <a:cxn ang="0">
                <a:pos x="671" y="0"/>
              </a:cxn>
            </a:cxnLst>
            <a:rect l="0" t="0" r="r" b="b"/>
            <a:pathLst>
              <a:path w="671" h="112">
                <a:moveTo>
                  <a:pt x="0" y="112"/>
                </a:moveTo>
                <a:lnTo>
                  <a:pt x="36" y="103"/>
                </a:lnTo>
                <a:lnTo>
                  <a:pt x="71" y="94"/>
                </a:lnTo>
                <a:lnTo>
                  <a:pt x="106" y="85"/>
                </a:lnTo>
                <a:lnTo>
                  <a:pt x="141" y="77"/>
                </a:lnTo>
                <a:lnTo>
                  <a:pt x="177" y="69"/>
                </a:lnTo>
                <a:lnTo>
                  <a:pt x="212" y="61"/>
                </a:lnTo>
                <a:lnTo>
                  <a:pt x="247" y="53"/>
                </a:lnTo>
                <a:lnTo>
                  <a:pt x="283" y="46"/>
                </a:lnTo>
                <a:lnTo>
                  <a:pt x="317" y="39"/>
                </a:lnTo>
                <a:lnTo>
                  <a:pt x="353" y="33"/>
                </a:lnTo>
                <a:lnTo>
                  <a:pt x="389" y="27"/>
                </a:lnTo>
                <a:lnTo>
                  <a:pt x="424" y="22"/>
                </a:lnTo>
                <a:lnTo>
                  <a:pt x="459" y="18"/>
                </a:lnTo>
                <a:lnTo>
                  <a:pt x="494" y="13"/>
                </a:lnTo>
                <a:lnTo>
                  <a:pt x="530" y="10"/>
                </a:lnTo>
                <a:lnTo>
                  <a:pt x="565" y="7"/>
                </a:lnTo>
                <a:lnTo>
                  <a:pt x="600" y="4"/>
                </a:lnTo>
                <a:lnTo>
                  <a:pt x="636" y="2"/>
                </a:lnTo>
                <a:lnTo>
                  <a:pt x="671" y="0"/>
                </a:lnTo>
              </a:path>
            </a:pathLst>
          </a:custGeom>
          <a:noFill/>
          <a:ln w="7620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bwMode="auto">
          <a:xfrm>
            <a:off x="2743200" y="108000"/>
            <a:ext cx="3810000" cy="400110"/>
          </a:xfrm>
          <a:prstGeom prst="rect">
            <a:avLst/>
          </a:prstGeom>
          <a:noFill/>
          <a:ln w="9525">
            <a:noFill/>
            <a:miter lim="800000"/>
            <a:headEnd/>
            <a:tailEnd/>
          </a:ln>
        </p:spPr>
        <p:txBody>
          <a:bodyPr wrap="square" rtlCol="0">
            <a:spAutoFit/>
          </a:bodyPr>
          <a:lstStyle/>
          <a:p>
            <a:r>
              <a:rPr lang="en-US" sz="2000" b="1" dirty="0">
                <a:solidFill>
                  <a:srgbClr val="FFFFFF"/>
                </a:solidFill>
              </a:rPr>
              <a:t>Returning to the diagram …</a:t>
            </a:r>
            <a:endParaRPr lang="en-US" sz="2000" b="1" dirty="0">
              <a:solidFill>
                <a:srgbClr val="FFFFFF"/>
              </a:solidFill>
              <a:latin typeface="Times New Roman" pitchFamily="18" charset="0"/>
              <a:cs typeface="Times New Roman" pitchFamily="18" charset="0"/>
            </a:endParaRPr>
          </a:p>
        </p:txBody>
      </p:sp>
      <p:sp>
        <p:nvSpPr>
          <p:cNvPr id="1193" name="AutoShape 169"/>
          <p:cNvSpPr>
            <a:spLocks noChangeAspect="1" noChangeArrowheads="1" noTextEdit="1"/>
          </p:cNvSpPr>
          <p:nvPr/>
        </p:nvSpPr>
        <p:spPr bwMode="auto">
          <a:xfrm>
            <a:off x="30600000" y="1187450"/>
            <a:ext cx="8531225"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182"/>
          <p:cNvGrpSpPr/>
          <p:nvPr/>
        </p:nvGrpSpPr>
        <p:grpSpPr>
          <a:xfrm>
            <a:off x="842963" y="756000"/>
            <a:ext cx="4368800" cy="1698275"/>
            <a:chOff x="842963" y="756000"/>
            <a:chExt cx="4368800" cy="1698275"/>
          </a:xfrm>
        </p:grpSpPr>
        <p:grpSp>
          <p:nvGrpSpPr>
            <p:cNvPr id="10" name="Group 178"/>
            <p:cNvGrpSpPr/>
            <p:nvPr/>
          </p:nvGrpSpPr>
          <p:grpSpPr>
            <a:xfrm>
              <a:off x="842963" y="756000"/>
              <a:ext cx="4368800" cy="613975"/>
              <a:chOff x="842963" y="756000"/>
              <a:chExt cx="4368800" cy="613975"/>
            </a:xfrm>
          </p:grpSpPr>
          <p:sp>
            <p:nvSpPr>
              <p:cNvPr id="180" name="Rectangle 138"/>
              <p:cNvSpPr>
                <a:spLocks noChangeArrowheads="1"/>
              </p:cNvSpPr>
              <p:nvPr/>
            </p:nvSpPr>
            <p:spPr bwMode="auto">
              <a:xfrm>
                <a:off x="842963" y="756000"/>
                <a:ext cx="2838450" cy="331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DFA00"/>
                    </a:solidFill>
                    <a:effectLst/>
                    <a:latin typeface="Arial" pitchFamily="34" charset="0"/>
                    <a:cs typeface="Arial" pitchFamily="34" charset="0"/>
                  </a:rPr>
                  <a:t>Conventional farming –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1" name="Rectangle 139"/>
              <p:cNvSpPr>
                <a:spLocks noChangeArrowheads="1"/>
              </p:cNvSpPr>
              <p:nvPr/>
            </p:nvSpPr>
            <p:spPr bwMode="auto">
              <a:xfrm>
                <a:off x="3603625" y="756000"/>
                <a:ext cx="1608138"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FDFA00"/>
                    </a:solidFill>
                    <a:effectLst/>
                    <a:latin typeface="Arial" pitchFamily="34" charset="0"/>
                    <a:cs typeface="Arial" pitchFamily="34" charset="0"/>
                  </a:rPr>
                  <a:t>exotic species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2" name="Rectangle 140"/>
              <p:cNvSpPr>
                <a:spLocks noChangeArrowheads="1"/>
              </p:cNvSpPr>
              <p:nvPr/>
            </p:nvSpPr>
            <p:spPr bwMode="auto">
              <a:xfrm>
                <a:off x="842963" y="1062000"/>
                <a:ext cx="4298950"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FDFA00"/>
                    </a:solidFill>
                    <a:effectLst/>
                    <a:latin typeface="Arial" pitchFamily="34" charset="0"/>
                    <a:cs typeface="Arial" pitchFamily="34" charset="0"/>
                  </a:rPr>
                  <a:t>production, e.g. domestic stock &amp; crops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183"/>
            <p:cNvGrpSpPr/>
            <p:nvPr/>
          </p:nvGrpSpPr>
          <p:grpSpPr>
            <a:xfrm>
              <a:off x="2805113" y="1347788"/>
              <a:ext cx="1663700" cy="1106487"/>
              <a:chOff x="2805113" y="1347788"/>
              <a:chExt cx="1663700" cy="1106487"/>
            </a:xfrm>
          </p:grpSpPr>
          <p:sp>
            <p:nvSpPr>
              <p:cNvPr id="185" name="Freeform 141"/>
              <p:cNvSpPr>
                <a:spLocks/>
              </p:cNvSpPr>
              <p:nvPr/>
            </p:nvSpPr>
            <p:spPr bwMode="auto">
              <a:xfrm>
                <a:off x="2805113" y="1347788"/>
                <a:ext cx="1606550" cy="1073150"/>
              </a:xfrm>
              <a:custGeom>
                <a:avLst/>
                <a:gdLst/>
                <a:ahLst/>
                <a:cxnLst>
                  <a:cxn ang="0">
                    <a:pos x="1012" y="661"/>
                  </a:cxn>
                  <a:cxn ang="0">
                    <a:pos x="7" y="0"/>
                  </a:cxn>
                  <a:cxn ang="0">
                    <a:pos x="0" y="7"/>
                  </a:cxn>
                  <a:cxn ang="0">
                    <a:pos x="1005" y="676"/>
                  </a:cxn>
                  <a:cxn ang="0">
                    <a:pos x="1012" y="661"/>
                  </a:cxn>
                </a:cxnLst>
                <a:rect l="0" t="0" r="r" b="b"/>
                <a:pathLst>
                  <a:path w="1012" h="676">
                    <a:moveTo>
                      <a:pt x="1012" y="661"/>
                    </a:moveTo>
                    <a:lnTo>
                      <a:pt x="7" y="0"/>
                    </a:lnTo>
                    <a:lnTo>
                      <a:pt x="0" y="7"/>
                    </a:lnTo>
                    <a:lnTo>
                      <a:pt x="1005" y="676"/>
                    </a:lnTo>
                    <a:lnTo>
                      <a:pt x="1012" y="661"/>
                    </a:ln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42"/>
              <p:cNvSpPr>
                <a:spLocks/>
              </p:cNvSpPr>
              <p:nvPr/>
            </p:nvSpPr>
            <p:spPr bwMode="auto">
              <a:xfrm>
                <a:off x="4310063" y="2317750"/>
                <a:ext cx="158750" cy="136525"/>
              </a:xfrm>
              <a:custGeom>
                <a:avLst/>
                <a:gdLst/>
                <a:ahLst/>
                <a:cxnLst>
                  <a:cxn ang="0">
                    <a:pos x="100" y="86"/>
                  </a:cxn>
                  <a:cxn ang="0">
                    <a:pos x="43" y="0"/>
                  </a:cxn>
                  <a:cxn ang="0">
                    <a:pos x="43" y="0"/>
                  </a:cxn>
                  <a:cxn ang="0">
                    <a:pos x="43" y="0"/>
                  </a:cxn>
                  <a:cxn ang="0">
                    <a:pos x="43" y="0"/>
                  </a:cxn>
                  <a:cxn ang="0">
                    <a:pos x="43" y="7"/>
                  </a:cxn>
                  <a:cxn ang="0">
                    <a:pos x="43" y="7"/>
                  </a:cxn>
                  <a:cxn ang="0">
                    <a:pos x="36" y="7"/>
                  </a:cxn>
                  <a:cxn ang="0">
                    <a:pos x="36" y="14"/>
                  </a:cxn>
                  <a:cxn ang="0">
                    <a:pos x="36" y="14"/>
                  </a:cxn>
                  <a:cxn ang="0">
                    <a:pos x="36" y="22"/>
                  </a:cxn>
                  <a:cxn ang="0">
                    <a:pos x="36" y="22"/>
                  </a:cxn>
                  <a:cxn ang="0">
                    <a:pos x="36" y="22"/>
                  </a:cxn>
                  <a:cxn ang="0">
                    <a:pos x="36" y="29"/>
                  </a:cxn>
                  <a:cxn ang="0">
                    <a:pos x="36" y="29"/>
                  </a:cxn>
                  <a:cxn ang="0">
                    <a:pos x="29" y="29"/>
                  </a:cxn>
                  <a:cxn ang="0">
                    <a:pos x="29" y="29"/>
                  </a:cxn>
                  <a:cxn ang="0">
                    <a:pos x="29" y="36"/>
                  </a:cxn>
                  <a:cxn ang="0">
                    <a:pos x="29" y="36"/>
                  </a:cxn>
                  <a:cxn ang="0">
                    <a:pos x="29" y="36"/>
                  </a:cxn>
                  <a:cxn ang="0">
                    <a:pos x="21" y="43"/>
                  </a:cxn>
                  <a:cxn ang="0">
                    <a:pos x="21" y="43"/>
                  </a:cxn>
                  <a:cxn ang="0">
                    <a:pos x="21" y="43"/>
                  </a:cxn>
                  <a:cxn ang="0">
                    <a:pos x="21" y="43"/>
                  </a:cxn>
                  <a:cxn ang="0">
                    <a:pos x="21" y="50"/>
                  </a:cxn>
                  <a:cxn ang="0">
                    <a:pos x="14" y="50"/>
                  </a:cxn>
                  <a:cxn ang="0">
                    <a:pos x="14" y="50"/>
                  </a:cxn>
                  <a:cxn ang="0">
                    <a:pos x="14" y="50"/>
                  </a:cxn>
                  <a:cxn ang="0">
                    <a:pos x="7" y="58"/>
                  </a:cxn>
                  <a:cxn ang="0">
                    <a:pos x="7" y="58"/>
                  </a:cxn>
                  <a:cxn ang="0">
                    <a:pos x="7" y="58"/>
                  </a:cxn>
                  <a:cxn ang="0">
                    <a:pos x="7" y="58"/>
                  </a:cxn>
                  <a:cxn ang="0">
                    <a:pos x="0" y="65"/>
                  </a:cxn>
                  <a:cxn ang="0">
                    <a:pos x="0" y="65"/>
                  </a:cxn>
                  <a:cxn ang="0">
                    <a:pos x="0" y="65"/>
                  </a:cxn>
                  <a:cxn ang="0">
                    <a:pos x="100" y="86"/>
                  </a:cxn>
                </a:cxnLst>
                <a:rect l="0" t="0" r="r" b="b"/>
                <a:pathLst>
                  <a:path w="100" h="86">
                    <a:moveTo>
                      <a:pt x="100" y="86"/>
                    </a:moveTo>
                    <a:lnTo>
                      <a:pt x="43" y="0"/>
                    </a:lnTo>
                    <a:lnTo>
                      <a:pt x="43" y="0"/>
                    </a:lnTo>
                    <a:lnTo>
                      <a:pt x="43" y="0"/>
                    </a:lnTo>
                    <a:lnTo>
                      <a:pt x="43" y="0"/>
                    </a:lnTo>
                    <a:lnTo>
                      <a:pt x="43" y="7"/>
                    </a:lnTo>
                    <a:lnTo>
                      <a:pt x="43" y="7"/>
                    </a:lnTo>
                    <a:lnTo>
                      <a:pt x="36" y="7"/>
                    </a:lnTo>
                    <a:lnTo>
                      <a:pt x="36" y="14"/>
                    </a:lnTo>
                    <a:lnTo>
                      <a:pt x="36" y="14"/>
                    </a:lnTo>
                    <a:lnTo>
                      <a:pt x="36" y="22"/>
                    </a:lnTo>
                    <a:lnTo>
                      <a:pt x="36" y="22"/>
                    </a:lnTo>
                    <a:lnTo>
                      <a:pt x="36" y="22"/>
                    </a:lnTo>
                    <a:lnTo>
                      <a:pt x="36" y="29"/>
                    </a:lnTo>
                    <a:lnTo>
                      <a:pt x="36" y="29"/>
                    </a:lnTo>
                    <a:lnTo>
                      <a:pt x="29" y="29"/>
                    </a:lnTo>
                    <a:lnTo>
                      <a:pt x="29" y="29"/>
                    </a:lnTo>
                    <a:lnTo>
                      <a:pt x="29" y="36"/>
                    </a:lnTo>
                    <a:lnTo>
                      <a:pt x="29" y="36"/>
                    </a:lnTo>
                    <a:lnTo>
                      <a:pt x="29" y="36"/>
                    </a:lnTo>
                    <a:lnTo>
                      <a:pt x="21" y="43"/>
                    </a:lnTo>
                    <a:lnTo>
                      <a:pt x="21" y="43"/>
                    </a:lnTo>
                    <a:lnTo>
                      <a:pt x="21" y="43"/>
                    </a:lnTo>
                    <a:lnTo>
                      <a:pt x="21" y="43"/>
                    </a:lnTo>
                    <a:lnTo>
                      <a:pt x="21" y="50"/>
                    </a:lnTo>
                    <a:lnTo>
                      <a:pt x="14" y="50"/>
                    </a:lnTo>
                    <a:lnTo>
                      <a:pt x="14" y="50"/>
                    </a:lnTo>
                    <a:lnTo>
                      <a:pt x="14" y="50"/>
                    </a:lnTo>
                    <a:lnTo>
                      <a:pt x="7" y="58"/>
                    </a:lnTo>
                    <a:lnTo>
                      <a:pt x="7" y="58"/>
                    </a:lnTo>
                    <a:lnTo>
                      <a:pt x="7" y="58"/>
                    </a:lnTo>
                    <a:lnTo>
                      <a:pt x="7" y="58"/>
                    </a:lnTo>
                    <a:lnTo>
                      <a:pt x="0" y="65"/>
                    </a:lnTo>
                    <a:lnTo>
                      <a:pt x="0" y="65"/>
                    </a:lnTo>
                    <a:lnTo>
                      <a:pt x="0" y="65"/>
                    </a:lnTo>
                    <a:lnTo>
                      <a:pt x="100" y="86"/>
                    </a:ln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2" name="TextBox 201"/>
          <p:cNvSpPr txBox="1"/>
          <p:nvPr/>
        </p:nvSpPr>
        <p:spPr bwMode="auto">
          <a:xfrm rot="20588025">
            <a:off x="1008000" y="3528000"/>
            <a:ext cx="2030043" cy="830997"/>
          </a:xfrm>
          <a:prstGeom prst="rect">
            <a:avLst/>
          </a:prstGeom>
          <a:noFill/>
          <a:ln w="9525">
            <a:noFill/>
            <a:miter lim="800000"/>
            <a:headEnd/>
            <a:tailEnd/>
          </a:ln>
        </p:spPr>
        <p:txBody>
          <a:bodyPr wrap="none" rtlCol="0">
            <a:spAutoFit/>
          </a:bodyPr>
          <a:lstStyle/>
          <a:p>
            <a:pPr algn="ctr"/>
            <a:r>
              <a:rPr lang="en-US" sz="1600" b="1" dirty="0">
                <a:latin typeface="+mn-lt"/>
                <a:cs typeface="Times New Roman" pitchFamily="18" charset="0"/>
              </a:rPr>
              <a:t>Realm where </a:t>
            </a:r>
          </a:p>
          <a:p>
            <a:pPr algn="ctr"/>
            <a:r>
              <a:rPr lang="en-US" sz="1600" b="1" dirty="0">
                <a:latin typeface="+mn-lt"/>
                <a:cs typeface="Times New Roman" pitchFamily="18" charset="0"/>
              </a:rPr>
              <a:t>wildlife management </a:t>
            </a:r>
          </a:p>
          <a:p>
            <a:pPr algn="ctr"/>
            <a:r>
              <a:rPr lang="en-US" sz="1600" b="1" dirty="0">
                <a:latin typeface="+mn-lt"/>
                <a:cs typeface="Times New Roman" pitchFamily="18" charset="0"/>
              </a:rPr>
              <a:t>outcompetes farming</a:t>
            </a:r>
          </a:p>
        </p:txBody>
      </p:sp>
      <p:sp>
        <p:nvSpPr>
          <p:cNvPr id="212" name="TextBox 211"/>
          <p:cNvSpPr txBox="1"/>
          <p:nvPr/>
        </p:nvSpPr>
        <p:spPr bwMode="auto">
          <a:xfrm>
            <a:off x="731852" y="1116000"/>
            <a:ext cx="4906948" cy="412934"/>
          </a:xfrm>
          <a:prstGeom prst="rect">
            <a:avLst/>
          </a:prstGeom>
          <a:noFill/>
          <a:ln w="9525">
            <a:noFill/>
            <a:miter lim="800000"/>
            <a:headEnd/>
            <a:tailEnd/>
          </a:ln>
        </p:spPr>
        <p:txBody>
          <a:bodyPr wrap="square" rtlCol="0">
            <a:spAutoFit/>
          </a:bodyPr>
          <a:lstStyle/>
          <a:p>
            <a:pPr>
              <a:lnSpc>
                <a:spcPts val="2500"/>
              </a:lnSpc>
            </a:pPr>
            <a:r>
              <a:rPr lang="en-US" sz="2400" b="1" dirty="0">
                <a:solidFill>
                  <a:srgbClr val="00FF00"/>
                </a:solidFill>
                <a:latin typeface="Arial" pitchFamily="34" charset="0"/>
                <a:cs typeface="Arial" pitchFamily="34" charset="0"/>
              </a:rPr>
              <a:t>What if wildlife </a:t>
            </a:r>
            <a:r>
              <a:rPr lang="en-US" sz="2400" b="1" dirty="0" smtClean="0">
                <a:solidFill>
                  <a:srgbClr val="00FF00"/>
                </a:solidFill>
                <a:latin typeface="Arial" pitchFamily="34" charset="0"/>
                <a:cs typeface="Arial" pitchFamily="34" charset="0"/>
              </a:rPr>
              <a:t>value increases?</a:t>
            </a:r>
            <a:endParaRPr lang="en-US" sz="2400" b="1" dirty="0">
              <a:solidFill>
                <a:srgbClr val="00FF00"/>
              </a:solidFill>
              <a:latin typeface="Arial" pitchFamily="34" charset="0"/>
              <a:cs typeface="Arial" pitchFamily="34" charset="0"/>
            </a:endParaRPr>
          </a:p>
        </p:txBody>
      </p:sp>
      <p:sp>
        <p:nvSpPr>
          <p:cNvPr id="220" name="Freeform 7"/>
          <p:cNvSpPr>
            <a:spLocks/>
          </p:cNvSpPr>
          <p:nvPr/>
        </p:nvSpPr>
        <p:spPr bwMode="auto">
          <a:xfrm>
            <a:off x="1122363" y="1752600"/>
            <a:ext cx="4154488" cy="3100650"/>
          </a:xfrm>
          <a:custGeom>
            <a:avLst/>
            <a:gdLst/>
            <a:ahLst/>
            <a:cxnLst>
              <a:cxn ang="0">
                <a:pos x="364" y="0"/>
              </a:cxn>
              <a:cxn ang="0">
                <a:pos x="353" y="2"/>
              </a:cxn>
              <a:cxn ang="0">
                <a:pos x="317" y="8"/>
              </a:cxn>
              <a:cxn ang="0">
                <a:pos x="282" y="15"/>
              </a:cxn>
              <a:cxn ang="0">
                <a:pos x="247" y="22"/>
              </a:cxn>
              <a:cxn ang="0">
                <a:pos x="212" y="30"/>
              </a:cxn>
              <a:cxn ang="0">
                <a:pos x="176" y="38"/>
              </a:cxn>
              <a:cxn ang="0">
                <a:pos x="141" y="46"/>
              </a:cxn>
              <a:cxn ang="0">
                <a:pos x="106" y="55"/>
              </a:cxn>
              <a:cxn ang="0">
                <a:pos x="71" y="63"/>
              </a:cxn>
              <a:cxn ang="0">
                <a:pos x="35" y="72"/>
              </a:cxn>
              <a:cxn ang="0">
                <a:pos x="0" y="81"/>
              </a:cxn>
              <a:cxn ang="0">
                <a:pos x="0" y="275"/>
              </a:cxn>
              <a:cxn ang="0">
                <a:pos x="35" y="269"/>
              </a:cxn>
              <a:cxn ang="0">
                <a:pos x="71" y="259"/>
              </a:cxn>
              <a:cxn ang="0">
                <a:pos x="105" y="244"/>
              </a:cxn>
              <a:cxn ang="0">
                <a:pos x="141" y="222"/>
              </a:cxn>
              <a:cxn ang="0">
                <a:pos x="176" y="193"/>
              </a:cxn>
              <a:cxn ang="0">
                <a:pos x="212" y="159"/>
              </a:cxn>
              <a:cxn ang="0">
                <a:pos x="247" y="121"/>
              </a:cxn>
              <a:cxn ang="0">
                <a:pos x="282" y="81"/>
              </a:cxn>
              <a:cxn ang="0">
                <a:pos x="317" y="43"/>
              </a:cxn>
              <a:cxn ang="0">
                <a:pos x="353" y="9"/>
              </a:cxn>
              <a:cxn ang="0">
                <a:pos x="364" y="0"/>
              </a:cxn>
            </a:cxnLst>
            <a:rect l="0" t="0" r="r" b="b"/>
            <a:pathLst>
              <a:path w="364" h="275">
                <a:moveTo>
                  <a:pt x="364" y="0"/>
                </a:moveTo>
                <a:lnTo>
                  <a:pt x="353" y="2"/>
                </a:lnTo>
                <a:lnTo>
                  <a:pt x="317" y="8"/>
                </a:lnTo>
                <a:lnTo>
                  <a:pt x="282" y="15"/>
                </a:lnTo>
                <a:lnTo>
                  <a:pt x="247" y="22"/>
                </a:lnTo>
                <a:lnTo>
                  <a:pt x="212" y="30"/>
                </a:lnTo>
                <a:lnTo>
                  <a:pt x="176" y="38"/>
                </a:lnTo>
                <a:lnTo>
                  <a:pt x="141" y="46"/>
                </a:lnTo>
                <a:lnTo>
                  <a:pt x="106" y="55"/>
                </a:lnTo>
                <a:lnTo>
                  <a:pt x="71" y="63"/>
                </a:lnTo>
                <a:lnTo>
                  <a:pt x="35" y="72"/>
                </a:lnTo>
                <a:lnTo>
                  <a:pt x="0" y="81"/>
                </a:lnTo>
                <a:cubicBezTo>
                  <a:pt x="0" y="81"/>
                  <a:pt x="0" y="266"/>
                  <a:pt x="0" y="275"/>
                </a:cubicBezTo>
                <a:cubicBezTo>
                  <a:pt x="12" y="274"/>
                  <a:pt x="24" y="272"/>
                  <a:pt x="35" y="269"/>
                </a:cubicBezTo>
                <a:cubicBezTo>
                  <a:pt x="47" y="266"/>
                  <a:pt x="59" y="263"/>
                  <a:pt x="71" y="259"/>
                </a:cubicBezTo>
                <a:cubicBezTo>
                  <a:pt x="83" y="255"/>
                  <a:pt x="94" y="249"/>
                  <a:pt x="105" y="244"/>
                </a:cubicBezTo>
                <a:cubicBezTo>
                  <a:pt x="118" y="237"/>
                  <a:pt x="130" y="230"/>
                  <a:pt x="141" y="222"/>
                </a:cubicBezTo>
                <a:cubicBezTo>
                  <a:pt x="153" y="213"/>
                  <a:pt x="165" y="203"/>
                  <a:pt x="176" y="193"/>
                </a:cubicBezTo>
                <a:cubicBezTo>
                  <a:pt x="189" y="182"/>
                  <a:pt x="200" y="171"/>
                  <a:pt x="212" y="159"/>
                </a:cubicBezTo>
                <a:cubicBezTo>
                  <a:pt x="224" y="147"/>
                  <a:pt x="235" y="134"/>
                  <a:pt x="247" y="121"/>
                </a:cubicBezTo>
                <a:cubicBezTo>
                  <a:pt x="259" y="108"/>
                  <a:pt x="271" y="94"/>
                  <a:pt x="282" y="81"/>
                </a:cubicBezTo>
                <a:cubicBezTo>
                  <a:pt x="294" y="68"/>
                  <a:pt x="305" y="55"/>
                  <a:pt x="317" y="43"/>
                </a:cubicBezTo>
                <a:cubicBezTo>
                  <a:pt x="329" y="31"/>
                  <a:pt x="341" y="20"/>
                  <a:pt x="353" y="9"/>
                </a:cubicBezTo>
                <a:cubicBezTo>
                  <a:pt x="357" y="6"/>
                  <a:pt x="360" y="3"/>
                  <a:pt x="364" y="0"/>
                </a:cubicBezTo>
                <a:close/>
              </a:path>
            </a:pathLst>
          </a:custGeom>
          <a:solidFill>
            <a:srgbClr val="009900"/>
          </a:solidFill>
          <a:ln w="0">
            <a:solidFill>
              <a:srgbClr val="6AC3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6"/>
          <p:cNvSpPr>
            <a:spLocks/>
          </p:cNvSpPr>
          <p:nvPr/>
        </p:nvSpPr>
        <p:spPr bwMode="auto">
          <a:xfrm>
            <a:off x="5295367" y="843286"/>
            <a:ext cx="3503613" cy="868363"/>
          </a:xfrm>
          <a:custGeom>
            <a:avLst/>
            <a:gdLst/>
            <a:ahLst/>
            <a:cxnLst>
              <a:cxn ang="0">
                <a:pos x="307" y="0"/>
              </a:cxn>
              <a:cxn ang="0">
                <a:pos x="307" y="45"/>
              </a:cxn>
              <a:cxn ang="0">
                <a:pos x="272" y="47"/>
              </a:cxn>
              <a:cxn ang="0">
                <a:pos x="236" y="49"/>
              </a:cxn>
              <a:cxn ang="0">
                <a:pos x="201" y="52"/>
              </a:cxn>
              <a:cxn ang="0">
                <a:pos x="165" y="55"/>
              </a:cxn>
              <a:cxn ang="0">
                <a:pos x="130" y="59"/>
              </a:cxn>
              <a:cxn ang="0">
                <a:pos x="95" y="63"/>
              </a:cxn>
              <a:cxn ang="0">
                <a:pos x="60" y="67"/>
              </a:cxn>
              <a:cxn ang="0">
                <a:pos x="24" y="72"/>
              </a:cxn>
              <a:cxn ang="0">
                <a:pos x="0" y="76"/>
              </a:cxn>
              <a:cxn ang="0">
                <a:pos x="24" y="57"/>
              </a:cxn>
              <a:cxn ang="0">
                <a:pos x="60" y="36"/>
              </a:cxn>
              <a:cxn ang="0">
                <a:pos x="95" y="23"/>
              </a:cxn>
              <a:cxn ang="0">
                <a:pos x="130" y="12"/>
              </a:cxn>
              <a:cxn ang="0">
                <a:pos x="165" y="6"/>
              </a:cxn>
              <a:cxn ang="0">
                <a:pos x="201" y="2"/>
              </a:cxn>
              <a:cxn ang="0">
                <a:pos x="236" y="1"/>
              </a:cxn>
              <a:cxn ang="0">
                <a:pos x="272" y="0"/>
              </a:cxn>
              <a:cxn ang="0">
                <a:pos x="307" y="0"/>
              </a:cxn>
            </a:cxnLst>
            <a:rect l="0" t="0" r="r" b="b"/>
            <a:pathLst>
              <a:path w="307" h="76">
                <a:moveTo>
                  <a:pt x="307" y="0"/>
                </a:moveTo>
                <a:lnTo>
                  <a:pt x="307" y="45"/>
                </a:lnTo>
                <a:lnTo>
                  <a:pt x="272" y="47"/>
                </a:lnTo>
                <a:lnTo>
                  <a:pt x="236" y="49"/>
                </a:lnTo>
                <a:lnTo>
                  <a:pt x="201" y="52"/>
                </a:lnTo>
                <a:lnTo>
                  <a:pt x="165" y="55"/>
                </a:lnTo>
                <a:lnTo>
                  <a:pt x="130" y="59"/>
                </a:lnTo>
                <a:lnTo>
                  <a:pt x="95" y="63"/>
                </a:lnTo>
                <a:lnTo>
                  <a:pt x="60" y="67"/>
                </a:lnTo>
                <a:lnTo>
                  <a:pt x="24" y="72"/>
                </a:lnTo>
                <a:lnTo>
                  <a:pt x="0" y="76"/>
                </a:lnTo>
                <a:cubicBezTo>
                  <a:pt x="8" y="70"/>
                  <a:pt x="16" y="63"/>
                  <a:pt x="24" y="57"/>
                </a:cubicBezTo>
                <a:cubicBezTo>
                  <a:pt x="36" y="50"/>
                  <a:pt x="48" y="42"/>
                  <a:pt x="60" y="36"/>
                </a:cubicBezTo>
                <a:cubicBezTo>
                  <a:pt x="71" y="31"/>
                  <a:pt x="83" y="27"/>
                  <a:pt x="95" y="23"/>
                </a:cubicBezTo>
                <a:cubicBezTo>
                  <a:pt x="107" y="19"/>
                  <a:pt x="118" y="15"/>
                  <a:pt x="130" y="12"/>
                </a:cubicBezTo>
                <a:cubicBezTo>
                  <a:pt x="142" y="9"/>
                  <a:pt x="154" y="7"/>
                  <a:pt x="165" y="6"/>
                </a:cubicBezTo>
                <a:cubicBezTo>
                  <a:pt x="177" y="4"/>
                  <a:pt x="189" y="3"/>
                  <a:pt x="201" y="2"/>
                </a:cubicBezTo>
                <a:cubicBezTo>
                  <a:pt x="213" y="2"/>
                  <a:pt x="224" y="1"/>
                  <a:pt x="236" y="1"/>
                </a:cubicBezTo>
                <a:cubicBezTo>
                  <a:pt x="248" y="0"/>
                  <a:pt x="260" y="0"/>
                  <a:pt x="272" y="0"/>
                </a:cubicBezTo>
                <a:cubicBezTo>
                  <a:pt x="283" y="0"/>
                  <a:pt x="295" y="0"/>
                  <a:pt x="307" y="0"/>
                </a:cubicBezTo>
                <a:close/>
              </a:path>
            </a:pathLst>
          </a:custGeom>
          <a:solidFill>
            <a:srgbClr val="FF9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72"/>
          <p:cNvSpPr>
            <a:spLocks/>
          </p:cNvSpPr>
          <p:nvPr/>
        </p:nvSpPr>
        <p:spPr bwMode="auto">
          <a:xfrm>
            <a:off x="1152000" y="2473200"/>
            <a:ext cx="7635600" cy="1278000"/>
          </a:xfrm>
          <a:custGeom>
            <a:avLst/>
            <a:gdLst/>
            <a:ahLst/>
            <a:cxnLst>
              <a:cxn ang="0">
                <a:pos x="0" y="112"/>
              </a:cxn>
              <a:cxn ang="0">
                <a:pos x="36" y="103"/>
              </a:cxn>
              <a:cxn ang="0">
                <a:pos x="71" y="94"/>
              </a:cxn>
              <a:cxn ang="0">
                <a:pos x="106" y="85"/>
              </a:cxn>
              <a:cxn ang="0">
                <a:pos x="141" y="77"/>
              </a:cxn>
              <a:cxn ang="0">
                <a:pos x="177" y="69"/>
              </a:cxn>
              <a:cxn ang="0">
                <a:pos x="212" y="61"/>
              </a:cxn>
              <a:cxn ang="0">
                <a:pos x="247" y="53"/>
              </a:cxn>
              <a:cxn ang="0">
                <a:pos x="283" y="46"/>
              </a:cxn>
              <a:cxn ang="0">
                <a:pos x="317" y="39"/>
              </a:cxn>
              <a:cxn ang="0">
                <a:pos x="353" y="33"/>
              </a:cxn>
              <a:cxn ang="0">
                <a:pos x="389" y="27"/>
              </a:cxn>
              <a:cxn ang="0">
                <a:pos x="424" y="22"/>
              </a:cxn>
              <a:cxn ang="0">
                <a:pos x="459" y="18"/>
              </a:cxn>
              <a:cxn ang="0">
                <a:pos x="494" y="13"/>
              </a:cxn>
              <a:cxn ang="0">
                <a:pos x="530" y="10"/>
              </a:cxn>
              <a:cxn ang="0">
                <a:pos x="565" y="7"/>
              </a:cxn>
              <a:cxn ang="0">
                <a:pos x="600" y="4"/>
              </a:cxn>
              <a:cxn ang="0">
                <a:pos x="636" y="2"/>
              </a:cxn>
              <a:cxn ang="0">
                <a:pos x="671" y="0"/>
              </a:cxn>
            </a:cxnLst>
            <a:rect l="0" t="0" r="r" b="b"/>
            <a:pathLst>
              <a:path w="671" h="112">
                <a:moveTo>
                  <a:pt x="0" y="112"/>
                </a:moveTo>
                <a:lnTo>
                  <a:pt x="36" y="103"/>
                </a:lnTo>
                <a:lnTo>
                  <a:pt x="71" y="94"/>
                </a:lnTo>
                <a:lnTo>
                  <a:pt x="106" y="85"/>
                </a:lnTo>
                <a:lnTo>
                  <a:pt x="141" y="77"/>
                </a:lnTo>
                <a:lnTo>
                  <a:pt x="177" y="69"/>
                </a:lnTo>
                <a:lnTo>
                  <a:pt x="212" y="61"/>
                </a:lnTo>
                <a:lnTo>
                  <a:pt x="247" y="53"/>
                </a:lnTo>
                <a:lnTo>
                  <a:pt x="283" y="46"/>
                </a:lnTo>
                <a:lnTo>
                  <a:pt x="317" y="39"/>
                </a:lnTo>
                <a:lnTo>
                  <a:pt x="353" y="33"/>
                </a:lnTo>
                <a:lnTo>
                  <a:pt x="389" y="27"/>
                </a:lnTo>
                <a:lnTo>
                  <a:pt x="424" y="22"/>
                </a:lnTo>
                <a:lnTo>
                  <a:pt x="459" y="18"/>
                </a:lnTo>
                <a:lnTo>
                  <a:pt x="494" y="13"/>
                </a:lnTo>
                <a:lnTo>
                  <a:pt x="530" y="10"/>
                </a:lnTo>
                <a:lnTo>
                  <a:pt x="565" y="7"/>
                </a:lnTo>
                <a:lnTo>
                  <a:pt x="600" y="4"/>
                </a:lnTo>
                <a:lnTo>
                  <a:pt x="636" y="2"/>
                </a:lnTo>
                <a:lnTo>
                  <a:pt x="671" y="0"/>
                </a:lnTo>
              </a:path>
            </a:pathLst>
          </a:custGeom>
          <a:noFill/>
          <a:ln w="7620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1"/>
          <p:cNvSpPr>
            <a:spLocks/>
          </p:cNvSpPr>
          <p:nvPr/>
        </p:nvSpPr>
        <p:spPr bwMode="auto">
          <a:xfrm>
            <a:off x="1143001" y="838200"/>
            <a:ext cx="7635600" cy="4025900"/>
          </a:xfrm>
          <a:custGeom>
            <a:avLst/>
            <a:gdLst/>
            <a:ahLst/>
            <a:cxnLst>
              <a:cxn ang="0">
                <a:pos x="0" y="352"/>
              </a:cxn>
              <a:cxn ang="0">
                <a:pos x="36" y="346"/>
              </a:cxn>
              <a:cxn ang="0">
                <a:pos x="71" y="336"/>
              </a:cxn>
              <a:cxn ang="0">
                <a:pos x="106" y="320"/>
              </a:cxn>
              <a:cxn ang="0">
                <a:pos x="141" y="298"/>
              </a:cxn>
              <a:cxn ang="0">
                <a:pos x="177" y="270"/>
              </a:cxn>
              <a:cxn ang="0">
                <a:pos x="212" y="236"/>
              </a:cxn>
              <a:cxn ang="0">
                <a:pos x="247" y="197"/>
              </a:cxn>
              <a:cxn ang="0">
                <a:pos x="283" y="158"/>
              </a:cxn>
              <a:cxn ang="0">
                <a:pos x="317" y="120"/>
              </a:cxn>
              <a:cxn ang="0">
                <a:pos x="353" y="86"/>
              </a:cxn>
              <a:cxn ang="0">
                <a:pos x="389" y="58"/>
              </a:cxn>
              <a:cxn ang="0">
                <a:pos x="424" y="37"/>
              </a:cxn>
              <a:cxn ang="0">
                <a:pos x="459" y="23"/>
              </a:cxn>
              <a:cxn ang="0">
                <a:pos x="494" y="12"/>
              </a:cxn>
              <a:cxn ang="0">
                <a:pos x="530" y="6"/>
              </a:cxn>
              <a:cxn ang="0">
                <a:pos x="565" y="3"/>
              </a:cxn>
              <a:cxn ang="0">
                <a:pos x="600" y="1"/>
              </a:cxn>
              <a:cxn ang="0">
                <a:pos x="636" y="1"/>
              </a:cxn>
              <a:cxn ang="0">
                <a:pos x="671" y="0"/>
              </a:cxn>
            </a:cxnLst>
            <a:rect l="0" t="0" r="r" b="b"/>
            <a:pathLst>
              <a:path w="671" h="352">
                <a:moveTo>
                  <a:pt x="0" y="352"/>
                </a:moveTo>
                <a:cubicBezTo>
                  <a:pt x="12" y="351"/>
                  <a:pt x="24" y="349"/>
                  <a:pt x="36" y="346"/>
                </a:cubicBezTo>
                <a:cubicBezTo>
                  <a:pt x="47" y="343"/>
                  <a:pt x="59" y="340"/>
                  <a:pt x="71" y="336"/>
                </a:cubicBezTo>
                <a:cubicBezTo>
                  <a:pt x="83" y="331"/>
                  <a:pt x="94" y="326"/>
                  <a:pt x="106" y="320"/>
                </a:cubicBezTo>
                <a:cubicBezTo>
                  <a:pt x="118" y="314"/>
                  <a:pt x="130" y="306"/>
                  <a:pt x="141" y="298"/>
                </a:cubicBezTo>
                <a:cubicBezTo>
                  <a:pt x="153" y="290"/>
                  <a:pt x="165" y="280"/>
                  <a:pt x="177" y="270"/>
                </a:cubicBezTo>
                <a:cubicBezTo>
                  <a:pt x="189" y="259"/>
                  <a:pt x="200" y="247"/>
                  <a:pt x="212" y="236"/>
                </a:cubicBezTo>
                <a:cubicBezTo>
                  <a:pt x="224" y="223"/>
                  <a:pt x="236" y="210"/>
                  <a:pt x="247" y="197"/>
                </a:cubicBezTo>
                <a:cubicBezTo>
                  <a:pt x="259" y="184"/>
                  <a:pt x="271" y="171"/>
                  <a:pt x="283" y="158"/>
                </a:cubicBezTo>
                <a:cubicBezTo>
                  <a:pt x="294" y="145"/>
                  <a:pt x="305" y="132"/>
                  <a:pt x="317" y="120"/>
                </a:cubicBezTo>
                <a:cubicBezTo>
                  <a:pt x="329" y="108"/>
                  <a:pt x="341" y="97"/>
                  <a:pt x="353" y="86"/>
                </a:cubicBezTo>
                <a:cubicBezTo>
                  <a:pt x="365" y="76"/>
                  <a:pt x="376" y="67"/>
                  <a:pt x="389" y="58"/>
                </a:cubicBezTo>
                <a:cubicBezTo>
                  <a:pt x="400" y="50"/>
                  <a:pt x="412" y="43"/>
                  <a:pt x="424" y="37"/>
                </a:cubicBezTo>
                <a:cubicBezTo>
                  <a:pt x="435" y="31"/>
                  <a:pt x="447" y="27"/>
                  <a:pt x="459" y="23"/>
                </a:cubicBezTo>
                <a:cubicBezTo>
                  <a:pt x="471" y="19"/>
                  <a:pt x="482" y="15"/>
                  <a:pt x="494" y="12"/>
                </a:cubicBezTo>
                <a:cubicBezTo>
                  <a:pt x="506" y="9"/>
                  <a:pt x="518" y="8"/>
                  <a:pt x="530" y="6"/>
                </a:cubicBezTo>
                <a:cubicBezTo>
                  <a:pt x="541" y="5"/>
                  <a:pt x="553" y="4"/>
                  <a:pt x="565" y="3"/>
                </a:cubicBezTo>
                <a:cubicBezTo>
                  <a:pt x="577" y="2"/>
                  <a:pt x="589" y="2"/>
                  <a:pt x="600" y="1"/>
                </a:cubicBezTo>
                <a:cubicBezTo>
                  <a:pt x="612" y="1"/>
                  <a:pt x="624" y="1"/>
                  <a:pt x="636" y="1"/>
                </a:cubicBezTo>
                <a:cubicBezTo>
                  <a:pt x="648" y="0"/>
                  <a:pt x="659" y="0"/>
                  <a:pt x="671" y="0"/>
                </a:cubicBezTo>
              </a:path>
            </a:pathLst>
          </a:custGeom>
          <a:noFill/>
          <a:ln w="762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216"/>
          <p:cNvGrpSpPr/>
          <p:nvPr/>
        </p:nvGrpSpPr>
        <p:grpSpPr>
          <a:xfrm>
            <a:off x="3873600" y="2952000"/>
            <a:ext cx="215900" cy="215900"/>
            <a:chOff x="3876675" y="2957513"/>
            <a:chExt cx="215900" cy="215900"/>
          </a:xfrm>
        </p:grpSpPr>
        <p:sp>
          <p:nvSpPr>
            <p:cNvPr id="218" name="Oval 166"/>
            <p:cNvSpPr>
              <a:spLocks noChangeArrowheads="1"/>
            </p:cNvSpPr>
            <p:nvPr/>
          </p:nvSpPr>
          <p:spPr bwMode="auto">
            <a:xfrm>
              <a:off x="3876675" y="2957513"/>
              <a:ext cx="215900" cy="2159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Oval 167"/>
            <p:cNvSpPr>
              <a:spLocks noChangeArrowheads="1"/>
            </p:cNvSpPr>
            <p:nvPr/>
          </p:nvSpPr>
          <p:spPr bwMode="auto">
            <a:xfrm>
              <a:off x="3927600" y="3009600"/>
              <a:ext cx="112713" cy="114300"/>
            </a:xfrm>
            <a:prstGeom prst="ellipse">
              <a:avLst/>
            </a:pr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216"/>
          <p:cNvGrpSpPr/>
          <p:nvPr/>
        </p:nvGrpSpPr>
        <p:grpSpPr>
          <a:xfrm>
            <a:off x="5184000" y="1602000"/>
            <a:ext cx="215900" cy="215900"/>
            <a:chOff x="3876675" y="2957513"/>
            <a:chExt cx="215900" cy="215900"/>
          </a:xfrm>
        </p:grpSpPr>
        <p:sp>
          <p:nvSpPr>
            <p:cNvPr id="223" name="Oval 166"/>
            <p:cNvSpPr>
              <a:spLocks noChangeArrowheads="1"/>
            </p:cNvSpPr>
            <p:nvPr/>
          </p:nvSpPr>
          <p:spPr bwMode="auto">
            <a:xfrm>
              <a:off x="3876675" y="2957513"/>
              <a:ext cx="215900" cy="2159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67"/>
            <p:cNvSpPr>
              <a:spLocks noChangeArrowheads="1"/>
            </p:cNvSpPr>
            <p:nvPr/>
          </p:nvSpPr>
          <p:spPr bwMode="auto">
            <a:xfrm>
              <a:off x="3927600" y="3009600"/>
              <a:ext cx="112713" cy="114300"/>
            </a:xfrm>
            <a:prstGeom prst="ellipse">
              <a:avLst/>
            </a:pr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 name="TextBox 226"/>
          <p:cNvSpPr txBox="1"/>
          <p:nvPr/>
        </p:nvSpPr>
        <p:spPr bwMode="auto">
          <a:xfrm>
            <a:off x="304800" y="5868000"/>
            <a:ext cx="8839200" cy="711477"/>
          </a:xfrm>
          <a:prstGeom prst="rect">
            <a:avLst/>
          </a:prstGeom>
          <a:noFill/>
          <a:ln w="9525">
            <a:noFill/>
            <a:miter lim="800000"/>
            <a:headEnd/>
            <a:tailEnd/>
          </a:ln>
        </p:spPr>
        <p:txBody>
          <a:bodyPr wrap="square" rtlCol="0">
            <a:spAutoFit/>
          </a:bodyPr>
          <a:lstStyle/>
          <a:p>
            <a:pPr>
              <a:lnSpc>
                <a:spcPct val="120000"/>
              </a:lnSpc>
            </a:pPr>
            <a:r>
              <a:rPr lang="en-US" sz="1700" b="1" dirty="0">
                <a:solidFill>
                  <a:srgbClr val="FFFFFF"/>
                </a:solidFill>
              </a:rPr>
              <a:t>Figure </a:t>
            </a:r>
            <a:r>
              <a:rPr lang="en-US" sz="1700" b="1" dirty="0" smtClean="0">
                <a:solidFill>
                  <a:srgbClr val="FFFFFF"/>
                </a:solidFill>
              </a:rPr>
              <a:t>4: </a:t>
            </a:r>
            <a:r>
              <a:rPr lang="en-US" sz="1700" b="1" dirty="0">
                <a:solidFill>
                  <a:srgbClr val="FFFFFF"/>
                </a:solidFill>
              </a:rPr>
              <a:t>Economic returns to conventional farming and to wildlife management in</a:t>
            </a:r>
            <a:r>
              <a:rPr lang="en-US" sz="1700" b="1" dirty="0"/>
              <a:t> </a:t>
            </a:r>
            <a:r>
              <a:rPr lang="en-US" sz="1700" b="1" dirty="0">
                <a:solidFill>
                  <a:srgbClr val="FFFFFF"/>
                </a:solidFill>
              </a:rPr>
              <a:t>areas of different land productivity, with rainfall being a good proxy for productivity</a:t>
            </a:r>
            <a:endParaRPr lang="en-US" sz="1700" b="1" dirty="0">
              <a:solidFill>
                <a:srgbClr val="FFFFFF"/>
              </a:solidFill>
              <a:latin typeface="Times New Roman" pitchFamily="18" charset="0"/>
              <a:cs typeface="Times New Roman" pitchFamily="18" charset="0"/>
            </a:endParaRPr>
          </a:p>
        </p:txBody>
      </p:sp>
      <p:sp>
        <p:nvSpPr>
          <p:cNvPr id="207" name="TextBox 206"/>
          <p:cNvSpPr txBox="1"/>
          <p:nvPr/>
        </p:nvSpPr>
        <p:spPr bwMode="auto">
          <a:xfrm>
            <a:off x="5638800" y="1295400"/>
            <a:ext cx="2496197" cy="1015663"/>
          </a:xfrm>
          <a:prstGeom prst="rect">
            <a:avLst/>
          </a:prstGeom>
          <a:noFill/>
          <a:ln w="9525">
            <a:noFill/>
            <a:miter lim="800000"/>
            <a:headEnd/>
            <a:tailEnd/>
          </a:ln>
        </p:spPr>
        <p:txBody>
          <a:bodyPr wrap="none" rtlCol="0">
            <a:spAutoFit/>
          </a:bodyPr>
          <a:lstStyle/>
          <a:p>
            <a:pPr algn="ctr"/>
            <a:r>
              <a:rPr lang="en-US" sz="2000" b="1" dirty="0">
                <a:latin typeface="+mn-lt"/>
                <a:cs typeface="Times New Roman" pitchFamily="18" charset="0"/>
              </a:rPr>
              <a:t>Realm where </a:t>
            </a:r>
          </a:p>
          <a:p>
            <a:pPr algn="ctr"/>
            <a:r>
              <a:rPr lang="en-US" sz="2000" b="1" dirty="0">
                <a:latin typeface="+mn-lt"/>
                <a:cs typeface="Times New Roman" pitchFamily="18" charset="0"/>
              </a:rPr>
              <a:t>conventional  farming</a:t>
            </a:r>
          </a:p>
          <a:p>
            <a:pPr algn="ctr"/>
            <a:r>
              <a:rPr lang="en-US" sz="2000" b="1" dirty="0">
                <a:latin typeface="+mn-lt"/>
                <a:cs typeface="Times New Roman" pitchFamily="18" charset="0"/>
              </a:rPr>
              <a:t>outcompetes wildlife</a:t>
            </a:r>
          </a:p>
        </p:txBody>
      </p:sp>
      <p:sp>
        <p:nvSpPr>
          <p:cNvPr id="189" name="TextBox 188"/>
          <p:cNvSpPr txBox="1"/>
          <p:nvPr/>
        </p:nvSpPr>
        <p:spPr bwMode="auto">
          <a:xfrm>
            <a:off x="2438400" y="2286000"/>
            <a:ext cx="6705600" cy="2682273"/>
          </a:xfrm>
          <a:prstGeom prst="rect">
            <a:avLst/>
          </a:prstGeom>
          <a:noFill/>
          <a:ln w="9525">
            <a:noFill/>
            <a:miter lim="800000"/>
            <a:headEnd/>
            <a:tailEnd/>
          </a:ln>
        </p:spPr>
        <p:txBody>
          <a:bodyPr wrap="square" rIns="72000" rtlCol="0">
            <a:spAutoFit/>
          </a:bodyPr>
          <a:lstStyle/>
          <a:p>
            <a:pPr>
              <a:lnSpc>
                <a:spcPct val="150000"/>
              </a:lnSpc>
            </a:pPr>
            <a:r>
              <a:rPr lang="en-US" sz="1870" b="1" dirty="0">
                <a:solidFill>
                  <a:srgbClr val="00FF00"/>
                </a:solidFill>
                <a:latin typeface="Arial" pitchFamily="34" charset="0"/>
                <a:cs typeface="Arial" pitchFamily="34" charset="0"/>
              </a:rPr>
              <a:t>    </a:t>
            </a:r>
            <a:r>
              <a:rPr lang="en-US" sz="1870" b="1" dirty="0" smtClean="0">
                <a:solidFill>
                  <a:srgbClr val="00FF00"/>
                </a:solidFill>
                <a:latin typeface="Arial" pitchFamily="34" charset="0"/>
                <a:cs typeface="Arial" pitchFamily="34" charset="0"/>
              </a:rPr>
              <a:t>                               The cross-over point of the two</a:t>
            </a:r>
          </a:p>
          <a:p>
            <a:pPr>
              <a:lnSpc>
                <a:spcPct val="150000"/>
              </a:lnSpc>
            </a:pPr>
            <a:r>
              <a:rPr lang="en-US" sz="1870" b="1" dirty="0" smtClean="0">
                <a:solidFill>
                  <a:srgbClr val="00FF00"/>
                </a:solidFill>
                <a:latin typeface="Arial" pitchFamily="34" charset="0"/>
                <a:cs typeface="Arial" pitchFamily="34" charset="0"/>
              </a:rPr>
              <a:t>                            curves moves upwards and to the right.</a:t>
            </a:r>
          </a:p>
          <a:p>
            <a:pPr>
              <a:lnSpc>
                <a:spcPct val="150000"/>
              </a:lnSpc>
            </a:pPr>
            <a:r>
              <a:rPr lang="en-US" sz="1870" b="1" dirty="0" smtClean="0">
                <a:solidFill>
                  <a:srgbClr val="00FF00"/>
                </a:solidFill>
                <a:latin typeface="Arial" pitchFamily="34" charset="0"/>
                <a:cs typeface="Arial" pitchFamily="34" charset="0"/>
              </a:rPr>
              <a:t>                        Wild</a:t>
            </a:r>
            <a:r>
              <a:rPr lang="en-US" sz="1870" b="1" dirty="0" smtClean="0">
                <a:solidFill>
                  <a:srgbClr val="00FF00"/>
                </a:solidFill>
                <a:latin typeface="Arial" pitchFamily="34" charset="0"/>
                <a:cs typeface="Arial" pitchFamily="34" charset="0"/>
                <a:sym typeface="Wingdings"/>
              </a:rPr>
              <a:t>life becomes more competitive as a</a:t>
            </a:r>
          </a:p>
          <a:p>
            <a:pPr>
              <a:lnSpc>
                <a:spcPct val="150000"/>
              </a:lnSpc>
            </a:pPr>
            <a:r>
              <a:rPr lang="en-US" sz="1870" b="1" dirty="0" smtClean="0">
                <a:solidFill>
                  <a:srgbClr val="00FF00"/>
                </a:solidFill>
                <a:latin typeface="Arial" pitchFamily="34" charset="0"/>
                <a:cs typeface="Arial" pitchFamily="34" charset="0"/>
                <a:sym typeface="Wingdings"/>
              </a:rPr>
              <a:t>                land use displacing conventional farming over</a:t>
            </a:r>
          </a:p>
          <a:p>
            <a:pPr>
              <a:lnSpc>
                <a:spcPct val="150000"/>
              </a:lnSpc>
            </a:pPr>
            <a:r>
              <a:rPr lang="en-US" sz="1870" b="1" dirty="0" smtClean="0">
                <a:solidFill>
                  <a:srgbClr val="00FF00"/>
                </a:solidFill>
                <a:latin typeface="Arial" pitchFamily="34" charset="0"/>
                <a:cs typeface="Arial" pitchFamily="34" charset="0"/>
                <a:sym typeface="Wingdings"/>
              </a:rPr>
              <a:t>       a  greater area extending into higher rainfall regimes ─ opening up more habitats and including more species. </a:t>
            </a:r>
            <a:endParaRPr lang="en-US" sz="1870" b="1" dirty="0">
              <a:solidFill>
                <a:srgbClr val="00FF00"/>
              </a:solidFill>
              <a:latin typeface="Arial" pitchFamily="34" charset="0"/>
              <a:cs typeface="Arial" pitchFamily="34" charset="0"/>
              <a:sym typeface="Wingdings"/>
            </a:endParaRPr>
          </a:p>
        </p:txBody>
      </p:sp>
    </p:spTree>
    <p:extLst>
      <p:ext uri="{BB962C8B-B14F-4D97-AF65-F5344CB8AC3E}">
        <p14:creationId xmlns:p14="http://schemas.microsoft.com/office/powerpoint/2010/main" val="248683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2000"/>
                                        <p:tgtEl>
                                          <p:spTgt spid="17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1000"/>
                                        <p:tgtEl>
                                          <p:spTgt spid="18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1000"/>
                                        <p:tgtEl>
                                          <p:spTgt spid="195"/>
                                        </p:tgtEl>
                                      </p:cBhvr>
                                    </p:animEffect>
                                  </p:childTnLst>
                                </p:cTn>
                              </p:par>
                              <p:par>
                                <p:cTn id="18" presetID="10" presetClass="entr" presetSubtype="0" fill="hold" nodeType="withEffect">
                                  <p:stCondLst>
                                    <p:cond delay="0"/>
                                  </p:stCondLst>
                                  <p:childTnLst>
                                    <p:set>
                                      <p:cBhvr>
                                        <p:cTn id="19" dur="1" fill="hold">
                                          <p:stCondLst>
                                            <p:cond delay="0"/>
                                          </p:stCondLst>
                                        </p:cTn>
                                        <p:tgtEl>
                                          <p:spTgt spid="334"/>
                                        </p:tgtEl>
                                        <p:attrNameLst>
                                          <p:attrName>style.visibility</p:attrName>
                                        </p:attrNameLst>
                                      </p:cBhvr>
                                      <p:to>
                                        <p:strVal val="visible"/>
                                      </p:to>
                                    </p:set>
                                    <p:animEffect transition="in" filter="fade">
                                      <p:cBhvr>
                                        <p:cTn id="20" dur="1000"/>
                                        <p:tgtEl>
                                          <p:spTgt spid="334"/>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23" presetClass="entr" presetSubtype="3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4*#ppt_w"/>
                                          </p:val>
                                        </p:tav>
                                        <p:tav tm="100000">
                                          <p:val>
                                            <p:strVal val="#ppt_w"/>
                                          </p:val>
                                        </p:tav>
                                      </p:tavLst>
                                    </p:anim>
                                    <p:anim calcmode="lin" valueType="num">
                                      <p:cBhvr>
                                        <p:cTn id="28" dur="500" fill="hold"/>
                                        <p:tgtEl>
                                          <p:spTgt spid="15"/>
                                        </p:tgtEl>
                                        <p:attrNameLst>
                                          <p:attrName>ppt_h</p:attrName>
                                        </p:attrNameLst>
                                      </p:cBhvr>
                                      <p:tavLst>
                                        <p:tav tm="0">
                                          <p:val>
                                            <p:strVal val="4*#ppt_h"/>
                                          </p:val>
                                        </p:tav>
                                        <p:tav tm="100000">
                                          <p:val>
                                            <p:strVal val="#ppt_h"/>
                                          </p:val>
                                        </p:tav>
                                      </p:tavLst>
                                    </p:anim>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27"/>
                                        </p:tgtEl>
                                        <p:attrNameLst>
                                          <p:attrName>style.visibility</p:attrName>
                                        </p:attrNameLst>
                                      </p:cBhvr>
                                      <p:to>
                                        <p:strVal val="visible"/>
                                      </p:to>
                                    </p:set>
                                    <p:animEffect transition="in" filter="fade">
                                      <p:cBhvr>
                                        <p:cTn id="32" dur="2000"/>
                                        <p:tgtEl>
                                          <p:spTgt spid="227"/>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192"/>
                                        </p:tgtEl>
                                        <p:attrNameLst>
                                          <p:attrName>style.visibility</p:attrName>
                                        </p:attrNameLst>
                                      </p:cBhvr>
                                      <p:to>
                                        <p:strVal val="visible"/>
                                      </p:to>
                                    </p:set>
                                    <p:animEffect transition="in" filter="wipe(left)">
                                      <p:cBhvr>
                                        <p:cTn id="36" dur="2000"/>
                                        <p:tgtEl>
                                          <p:spTgt spid="192"/>
                                        </p:tgtEl>
                                      </p:cBhvr>
                                    </p:animEffect>
                                  </p:childTnLst>
                                </p:cTn>
                              </p:par>
                            </p:childTnLst>
                          </p:cTn>
                        </p:par>
                        <p:par>
                          <p:cTn id="37" fill="hold">
                            <p:stCondLst>
                              <p:cond delay="9000"/>
                            </p:stCondLst>
                            <p:childTnLst>
                              <p:par>
                                <p:cTn id="38" presetID="10" presetClass="entr" presetSubtype="0" fill="hold" grpId="0" nodeType="afterEffect">
                                  <p:stCondLst>
                                    <p:cond delay="500"/>
                                  </p:stCondLst>
                                  <p:childTnLst>
                                    <p:set>
                                      <p:cBhvr>
                                        <p:cTn id="39" dur="1" fill="hold">
                                          <p:stCondLst>
                                            <p:cond delay="0"/>
                                          </p:stCondLst>
                                        </p:cTn>
                                        <p:tgtEl>
                                          <p:spTgt spid="202"/>
                                        </p:tgtEl>
                                        <p:attrNameLst>
                                          <p:attrName>style.visibility</p:attrName>
                                        </p:attrNameLst>
                                      </p:cBhvr>
                                      <p:to>
                                        <p:strVal val="visible"/>
                                      </p:to>
                                    </p:set>
                                    <p:animEffect transition="in" filter="fade">
                                      <p:cBhvr>
                                        <p:cTn id="40" dur="1000"/>
                                        <p:tgtEl>
                                          <p:spTgt spid="202"/>
                                        </p:tgtEl>
                                      </p:cBhvr>
                                    </p:animEffect>
                                  </p:childTnLst>
                                </p:cTn>
                              </p:par>
                            </p:childTnLst>
                          </p:cTn>
                        </p:par>
                        <p:par>
                          <p:cTn id="41" fill="hold">
                            <p:stCondLst>
                              <p:cond delay="10500"/>
                            </p:stCondLst>
                            <p:childTnLst>
                              <p:par>
                                <p:cTn id="42" presetID="22" presetClass="entr" presetSubtype="8" fill="hold" grpId="0" nodeType="afterEffect">
                                  <p:stCondLst>
                                    <p:cond delay="1000"/>
                                  </p:stCondLst>
                                  <p:childTnLst>
                                    <p:set>
                                      <p:cBhvr>
                                        <p:cTn id="43" dur="1" fill="hold">
                                          <p:stCondLst>
                                            <p:cond delay="0"/>
                                          </p:stCondLst>
                                        </p:cTn>
                                        <p:tgtEl>
                                          <p:spTgt spid="196"/>
                                        </p:tgtEl>
                                        <p:attrNameLst>
                                          <p:attrName>style.visibility</p:attrName>
                                        </p:attrNameLst>
                                      </p:cBhvr>
                                      <p:to>
                                        <p:strVal val="visible"/>
                                      </p:to>
                                    </p:set>
                                    <p:animEffect transition="in" filter="wipe(left)">
                                      <p:cBhvr>
                                        <p:cTn id="44" dur="2000"/>
                                        <p:tgtEl>
                                          <p:spTgt spid="196"/>
                                        </p:tgtEl>
                                      </p:cBhvr>
                                    </p:animEffect>
                                  </p:childTnLst>
                                </p:cTn>
                              </p:par>
                            </p:childTnLst>
                          </p:cTn>
                        </p:par>
                        <p:par>
                          <p:cTn id="45" fill="hold">
                            <p:stCondLst>
                              <p:cond delay="13500"/>
                            </p:stCondLst>
                            <p:childTnLst>
                              <p:par>
                                <p:cTn id="46" presetID="10" presetClass="entr" presetSubtype="0" fill="hold" grpId="0" nodeType="afterEffect">
                                  <p:stCondLst>
                                    <p:cond delay="500"/>
                                  </p:stCondLst>
                                  <p:childTnLst>
                                    <p:set>
                                      <p:cBhvr>
                                        <p:cTn id="47" dur="1" fill="hold">
                                          <p:stCondLst>
                                            <p:cond delay="0"/>
                                          </p:stCondLst>
                                        </p:cTn>
                                        <p:tgtEl>
                                          <p:spTgt spid="207"/>
                                        </p:tgtEl>
                                        <p:attrNameLst>
                                          <p:attrName>style.visibility</p:attrName>
                                        </p:attrNameLst>
                                      </p:cBhvr>
                                      <p:to>
                                        <p:strVal val="visible"/>
                                      </p:to>
                                    </p:set>
                                    <p:animEffect transition="in" filter="fade">
                                      <p:cBhvr>
                                        <p:cTn id="48" dur="1000"/>
                                        <p:tgtEl>
                                          <p:spTgt spid="207"/>
                                        </p:tgtEl>
                                      </p:cBhvr>
                                    </p:animEffect>
                                  </p:childTnLst>
                                </p:cTn>
                              </p:par>
                            </p:childTnLst>
                          </p:cTn>
                        </p:par>
                        <p:par>
                          <p:cTn id="49" fill="hold">
                            <p:stCondLst>
                              <p:cond delay="15000"/>
                            </p:stCondLst>
                            <p:childTnLst>
                              <p:par>
                                <p:cTn id="50" presetID="10" presetClass="exit" presetSubtype="0" fill="hold" nodeType="afterEffect">
                                  <p:stCondLst>
                                    <p:cond delay="0"/>
                                  </p:stCondLst>
                                  <p:childTnLst>
                                    <p:animEffect transition="out" filter="fade">
                                      <p:cBhvr>
                                        <p:cTn id="51" dur="1000"/>
                                        <p:tgtEl>
                                          <p:spTgt spid="9"/>
                                        </p:tgtEl>
                                      </p:cBhvr>
                                    </p:animEffect>
                                    <p:set>
                                      <p:cBhvr>
                                        <p:cTn id="52" dur="1" fill="hold">
                                          <p:stCondLst>
                                            <p:cond delay="999"/>
                                          </p:stCondLst>
                                        </p:cTn>
                                        <p:tgtEl>
                                          <p:spTgt spid="9"/>
                                        </p:tgtEl>
                                        <p:attrNameLst>
                                          <p:attrName>style.visibility</p:attrName>
                                        </p:attrNameLst>
                                      </p:cBhvr>
                                      <p:to>
                                        <p:strVal val="hidden"/>
                                      </p:to>
                                    </p:set>
                                  </p:childTnLst>
                                </p:cTn>
                              </p:par>
                            </p:childTnLst>
                          </p:cTn>
                        </p:par>
                        <p:par>
                          <p:cTn id="53" fill="hold">
                            <p:stCondLst>
                              <p:cond delay="16000"/>
                            </p:stCondLst>
                            <p:childTnLst>
                              <p:par>
                                <p:cTn id="54" presetID="23" presetClass="entr" presetSubtype="16" fill="hold" grpId="0" nodeType="afterEffect">
                                  <p:stCondLst>
                                    <p:cond delay="1500"/>
                                  </p:stCondLst>
                                  <p:childTnLst>
                                    <p:set>
                                      <p:cBhvr>
                                        <p:cTn id="55" dur="1" fill="hold">
                                          <p:stCondLst>
                                            <p:cond delay="0"/>
                                          </p:stCondLst>
                                        </p:cTn>
                                        <p:tgtEl>
                                          <p:spTgt spid="212"/>
                                        </p:tgtEl>
                                        <p:attrNameLst>
                                          <p:attrName>style.visibility</p:attrName>
                                        </p:attrNameLst>
                                      </p:cBhvr>
                                      <p:to>
                                        <p:strVal val="visible"/>
                                      </p:to>
                                    </p:set>
                                    <p:anim calcmode="lin" valueType="num">
                                      <p:cBhvr>
                                        <p:cTn id="56" dur="500" fill="hold"/>
                                        <p:tgtEl>
                                          <p:spTgt spid="212"/>
                                        </p:tgtEl>
                                        <p:attrNameLst>
                                          <p:attrName>ppt_w</p:attrName>
                                        </p:attrNameLst>
                                      </p:cBhvr>
                                      <p:tavLst>
                                        <p:tav tm="0">
                                          <p:val>
                                            <p:fltVal val="0"/>
                                          </p:val>
                                        </p:tav>
                                        <p:tav tm="100000">
                                          <p:val>
                                            <p:strVal val="#ppt_w"/>
                                          </p:val>
                                        </p:tav>
                                      </p:tavLst>
                                    </p:anim>
                                    <p:anim calcmode="lin" valueType="num">
                                      <p:cBhvr>
                                        <p:cTn id="57" dur="500" fill="hold"/>
                                        <p:tgtEl>
                                          <p:spTgt spid="212"/>
                                        </p:tgtEl>
                                        <p:attrNameLst>
                                          <p:attrName>ppt_h</p:attrName>
                                        </p:attrNameLst>
                                      </p:cBhvr>
                                      <p:tavLst>
                                        <p:tav tm="0">
                                          <p:val>
                                            <p:fltVal val="0"/>
                                          </p:val>
                                        </p:tav>
                                        <p:tav tm="100000">
                                          <p:val>
                                            <p:strVal val="#ppt_h"/>
                                          </p:val>
                                        </p:tav>
                                      </p:tavLst>
                                    </p:anim>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0"/>
                                          </p:stCondLst>
                                        </p:cTn>
                                        <p:tgtEl>
                                          <p:spTgt spid="217"/>
                                        </p:tgtEl>
                                        <p:attrNameLst>
                                          <p:attrName>style.visibility</p:attrName>
                                        </p:attrNameLst>
                                      </p:cBhvr>
                                      <p:to>
                                        <p:strVal val="visible"/>
                                      </p:to>
                                    </p:set>
                                  </p:childTnLst>
                                </p:cTn>
                              </p:par>
                            </p:childTnLst>
                          </p:cTn>
                        </p:par>
                        <p:par>
                          <p:cTn id="61" fill="hold">
                            <p:stCondLst>
                              <p:cond delay="18000"/>
                            </p:stCondLst>
                            <p:childTnLst>
                              <p:par>
                                <p:cTn id="62" presetID="64" presetClass="path" presetSubtype="0" accel="50000" decel="50000" fill="hold" nodeType="afterEffect">
                                  <p:stCondLst>
                                    <p:cond delay="500"/>
                                  </p:stCondLst>
                                  <p:childTnLst>
                                    <p:animMotion origin="layout" path="M -3.88889E-6 -3.7037E-7 L -0.00034 -0.16273 " pathEditMode="relative" rAng="0" ptsTypes="AA">
                                      <p:cBhvr>
                                        <p:cTn id="63" dur="2000" fill="hold"/>
                                        <p:tgtEl>
                                          <p:spTgt spid="217"/>
                                        </p:tgtEl>
                                        <p:attrNameLst>
                                          <p:attrName>ppt_x</p:attrName>
                                          <p:attrName>ppt_y</p:attrName>
                                        </p:attrNameLst>
                                      </p:cBhvr>
                                      <p:rCtr x="0" y="-81"/>
                                    </p:animMotion>
                                  </p:childTnLst>
                                </p:cTn>
                              </p:par>
                              <p:par>
                                <p:cTn id="64" presetID="1" presetClass="exit" presetSubtype="0" fill="hold" nodeType="withEffect">
                                  <p:stCondLst>
                                    <p:cond delay="0"/>
                                  </p:stCondLst>
                                  <p:childTnLst>
                                    <p:set>
                                      <p:cBhvr>
                                        <p:cTn id="65" dur="1" fill="hold">
                                          <p:stCondLst>
                                            <p:cond delay="0"/>
                                          </p:stCondLst>
                                        </p:cTn>
                                        <p:tgtEl>
                                          <p:spTgt spid="19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334"/>
                                        </p:tgtEl>
                                      </p:cBhvr>
                                    </p:animEffect>
                                    <p:set>
                                      <p:cBhvr>
                                        <p:cTn id="68" dur="1" fill="hold">
                                          <p:stCondLst>
                                            <p:cond delay="1999"/>
                                          </p:stCondLst>
                                        </p:cTn>
                                        <p:tgtEl>
                                          <p:spTgt spid="334"/>
                                        </p:tgtEl>
                                        <p:attrNameLst>
                                          <p:attrName>style.visibility</p:attrName>
                                        </p:attrNameLst>
                                      </p:cBhvr>
                                      <p:to>
                                        <p:strVal val="hidden"/>
                                      </p:to>
                                    </p:set>
                                  </p:childTnLst>
                                </p:cTn>
                              </p:par>
                            </p:childTnLst>
                          </p:cTn>
                        </p:par>
                        <p:par>
                          <p:cTn id="69" fill="hold">
                            <p:stCondLst>
                              <p:cond delay="20500"/>
                            </p:stCondLst>
                            <p:childTnLst>
                              <p:par>
                                <p:cTn id="70" presetID="56" presetClass="path" presetSubtype="0" accel="50000" decel="50000" fill="hold" nodeType="afterEffect">
                                  <p:stCondLst>
                                    <p:cond delay="0"/>
                                  </p:stCondLst>
                                  <p:childTnLst>
                                    <p:animMotion origin="layout" path="M 3.33333E-6 3.7037E-6 L 0.13125 -0.19074 " pathEditMode="relative" rAng="0" ptsTypes="AA">
                                      <p:cBhvr>
                                        <p:cTn id="71" dur="2000" fill="hold"/>
                                        <p:tgtEl>
                                          <p:spTgt spid="15"/>
                                        </p:tgtEl>
                                        <p:attrNameLst>
                                          <p:attrName>ppt_x</p:attrName>
                                          <p:attrName>ppt_y</p:attrName>
                                        </p:attrNameLst>
                                      </p:cBhvr>
                                      <p:rCtr x="66" y="-95"/>
                                    </p:animMotion>
                                  </p:childTnLst>
                                </p:cTn>
                              </p:par>
                            </p:childTnLst>
                          </p:cTn>
                        </p:par>
                        <p:par>
                          <p:cTn id="72" fill="hold">
                            <p:stCondLst>
                              <p:cond delay="22500"/>
                            </p:stCondLst>
                            <p:childTnLst>
                              <p:par>
                                <p:cTn id="73" presetID="1" presetClass="exit" presetSubtype="0" fill="hold" nodeType="after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0" presetClass="exit" presetSubtype="0" fill="hold" grpId="1" nodeType="withEffect">
                                  <p:stCondLst>
                                    <p:cond delay="0"/>
                                  </p:stCondLst>
                                  <p:childTnLst>
                                    <p:animEffect transition="out" filter="fade">
                                      <p:cBhvr>
                                        <p:cTn id="78" dur="1000"/>
                                        <p:tgtEl>
                                          <p:spTgt spid="192"/>
                                        </p:tgtEl>
                                      </p:cBhvr>
                                    </p:animEffect>
                                    <p:set>
                                      <p:cBhvr>
                                        <p:cTn id="79" dur="1" fill="hold">
                                          <p:stCondLst>
                                            <p:cond delay="999"/>
                                          </p:stCondLst>
                                        </p:cTn>
                                        <p:tgtEl>
                                          <p:spTgt spid="19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202"/>
                                        </p:tgtEl>
                                      </p:cBhvr>
                                    </p:animEffect>
                                    <p:set>
                                      <p:cBhvr>
                                        <p:cTn id="82" dur="1" fill="hold">
                                          <p:stCondLst>
                                            <p:cond delay="999"/>
                                          </p:stCondLst>
                                        </p:cTn>
                                        <p:tgtEl>
                                          <p:spTgt spid="20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196"/>
                                        </p:tgtEl>
                                      </p:cBhvr>
                                    </p:animEffect>
                                    <p:set>
                                      <p:cBhvr>
                                        <p:cTn id="85" dur="1" fill="hold">
                                          <p:stCondLst>
                                            <p:cond delay="999"/>
                                          </p:stCondLst>
                                        </p:cTn>
                                        <p:tgtEl>
                                          <p:spTgt spid="19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1000"/>
                                        <p:tgtEl>
                                          <p:spTgt spid="207"/>
                                        </p:tgtEl>
                                      </p:cBhvr>
                                    </p:animEffect>
                                    <p:set>
                                      <p:cBhvr>
                                        <p:cTn id="88" dur="1" fill="hold">
                                          <p:stCondLst>
                                            <p:cond delay="999"/>
                                          </p:stCondLst>
                                        </p:cTn>
                                        <p:tgtEl>
                                          <p:spTgt spid="207"/>
                                        </p:tgtEl>
                                        <p:attrNameLst>
                                          <p:attrName>style.visibility</p:attrName>
                                        </p:attrNameLst>
                                      </p:cBhvr>
                                      <p:to>
                                        <p:strVal val="hidden"/>
                                      </p:to>
                                    </p:set>
                                  </p:childTnLst>
                                </p:cTn>
                              </p:par>
                            </p:childTnLst>
                          </p:cTn>
                        </p:par>
                        <p:par>
                          <p:cTn id="89" fill="hold">
                            <p:stCondLst>
                              <p:cond delay="23500"/>
                            </p:stCondLst>
                            <p:childTnLst>
                              <p:par>
                                <p:cTn id="90" presetID="22" presetClass="entr" presetSubtype="4"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down)">
                                      <p:cBhvr>
                                        <p:cTn id="92" dur="2000"/>
                                        <p:tgtEl>
                                          <p:spTgt spid="220"/>
                                        </p:tgtEl>
                                      </p:cBhvr>
                                    </p:animEffect>
                                  </p:childTnLst>
                                </p:cTn>
                              </p:par>
                            </p:childTnLst>
                          </p:cTn>
                        </p:par>
                        <p:par>
                          <p:cTn id="93" fill="hold">
                            <p:stCondLst>
                              <p:cond delay="25500"/>
                            </p:stCondLst>
                            <p:childTnLst>
                              <p:par>
                                <p:cTn id="94" presetID="22" presetClass="entr" presetSubtype="4" fill="hold" grpId="0" nodeType="afterEffect">
                                  <p:stCondLst>
                                    <p:cond delay="0"/>
                                  </p:stCondLst>
                                  <p:childTnLst>
                                    <p:set>
                                      <p:cBhvr>
                                        <p:cTn id="95" dur="1" fill="hold">
                                          <p:stCondLst>
                                            <p:cond delay="0"/>
                                          </p:stCondLst>
                                        </p:cTn>
                                        <p:tgtEl>
                                          <p:spTgt spid="221"/>
                                        </p:tgtEl>
                                        <p:attrNameLst>
                                          <p:attrName>style.visibility</p:attrName>
                                        </p:attrNameLst>
                                      </p:cBhvr>
                                      <p:to>
                                        <p:strVal val="visible"/>
                                      </p:to>
                                    </p:set>
                                    <p:animEffect transition="in" filter="wipe(down)">
                                      <p:cBhvr>
                                        <p:cTn id="96" dur="1000"/>
                                        <p:tgtEl>
                                          <p:spTgt spid="221"/>
                                        </p:tgtEl>
                                      </p:cBhvr>
                                    </p:animEffect>
                                  </p:childTnLst>
                                </p:cTn>
                              </p:par>
                            </p:childTnLst>
                          </p:cTn>
                        </p:par>
                        <p:par>
                          <p:cTn id="97" fill="hold">
                            <p:stCondLst>
                              <p:cond delay="26500"/>
                            </p:stCondLst>
                            <p:childTnLst>
                              <p:par>
                                <p:cTn id="98" presetID="22" presetClass="entr" presetSubtype="1" fill="hold" grpId="0" nodeType="afterEffect">
                                  <p:stCondLst>
                                    <p:cond delay="0"/>
                                  </p:stCondLst>
                                  <p:childTnLst>
                                    <p:set>
                                      <p:cBhvr>
                                        <p:cTn id="99" dur="1" fill="hold">
                                          <p:stCondLst>
                                            <p:cond delay="0"/>
                                          </p:stCondLst>
                                        </p:cTn>
                                        <p:tgtEl>
                                          <p:spTgt spid="189"/>
                                        </p:tgtEl>
                                        <p:attrNameLst>
                                          <p:attrName>style.visibility</p:attrName>
                                        </p:attrNameLst>
                                      </p:cBhvr>
                                      <p:to>
                                        <p:strVal val="visible"/>
                                      </p:to>
                                    </p:set>
                                    <p:animEffect transition="in" filter="wipe(up)">
                                      <p:cBhvr>
                                        <p:cTn id="100" dur="5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2" grpId="1" animBg="1"/>
      <p:bldP spid="196" grpId="0" animBg="1"/>
      <p:bldP spid="196" grpId="1" animBg="1"/>
      <p:bldP spid="195" grpId="0" animBg="1"/>
      <p:bldP spid="3" grpId="0"/>
      <p:bldP spid="202" grpId="0"/>
      <p:bldP spid="202" grpId="1"/>
      <p:bldP spid="212" grpId="0"/>
      <p:bldP spid="220" grpId="0" animBg="1"/>
      <p:bldP spid="221" grpId="0" animBg="1"/>
      <p:bldP spid="217" grpId="0" animBg="1"/>
      <p:bldP spid="187" grpId="0" animBg="1"/>
      <p:bldP spid="227" grpId="0"/>
      <p:bldP spid="207" grpId="0"/>
      <p:bldP spid="207" grpId="1"/>
      <p:bldP spid="1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 wildlife economy can be a </a:t>
            </a:r>
            <a:r>
              <a:rPr lang="en-US" sz="3600" b="1" dirty="0"/>
              <a:t>m</a:t>
            </a:r>
            <a:r>
              <a:rPr lang="en-US" sz="3600" b="1" dirty="0" smtClean="0"/>
              <a:t>ix of photo-tourism and consumptive use</a:t>
            </a:r>
            <a:endParaRPr lang="en-US" sz="3600" b="1" dirty="0"/>
          </a:p>
        </p:txBody>
      </p:sp>
      <p:pic>
        <p:nvPicPr>
          <p:cNvPr id="4" name="Picture 3" descr="1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2190"/>
            <a:ext cx="5052131" cy="3384928"/>
          </a:xfrm>
          <a:prstGeom prst="rect">
            <a:avLst/>
          </a:prstGeom>
        </p:spPr>
      </p:pic>
      <p:pic>
        <p:nvPicPr>
          <p:cNvPr id="6" name="Picture 5" descr="Kinshasa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710" y="1782190"/>
            <a:ext cx="3404241" cy="2770674"/>
          </a:xfrm>
          <a:prstGeom prst="rect">
            <a:avLst/>
          </a:prstGeom>
        </p:spPr>
      </p:pic>
      <p:pic>
        <p:nvPicPr>
          <p:cNvPr id="7" name="Picture 6" descr="pp16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139" y="4552864"/>
            <a:ext cx="3427983" cy="2271719"/>
          </a:xfrm>
          <a:prstGeom prst="rect">
            <a:avLst/>
          </a:prstGeom>
        </p:spPr>
      </p:pic>
      <p:pic>
        <p:nvPicPr>
          <p:cNvPr id="8" name="Picture 7" descr="ele skin boot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656" y="4129931"/>
            <a:ext cx="1803400" cy="2527300"/>
          </a:xfrm>
          <a:prstGeom prst="rect">
            <a:avLst/>
          </a:prstGeom>
        </p:spPr>
      </p:pic>
      <p:pic>
        <p:nvPicPr>
          <p:cNvPr id="3" name="Picture 2" descr="14 - 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08798"/>
            <a:ext cx="3501753" cy="1818966"/>
          </a:xfrm>
          <a:prstGeom prst="rect">
            <a:avLst/>
          </a:prstGeom>
        </p:spPr>
      </p:pic>
    </p:spTree>
    <p:extLst>
      <p:ext uri="{BB962C8B-B14F-4D97-AF65-F5344CB8AC3E}">
        <p14:creationId xmlns:p14="http://schemas.microsoft.com/office/powerpoint/2010/main" val="1679576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Nature Based Tourism</a:t>
            </a:r>
            <a:endParaRPr lang="en-US" b="1" dirty="0"/>
          </a:p>
        </p:txBody>
      </p:sp>
      <p:pic>
        <p:nvPicPr>
          <p:cNvPr id="6" name="Content Placeholder 5" descr="tourism1.jpg"/>
          <p:cNvPicPr>
            <a:picLocks noGrp="1" noChangeAspect="1"/>
          </p:cNvPicPr>
          <p:nvPr>
            <p:ph sz="half" idx="1"/>
          </p:nvPr>
        </p:nvPicPr>
        <p:blipFill>
          <a:blip r:embed="rId2">
            <a:extLst>
              <a:ext uri="{28A0092B-C50C-407E-A947-70E740481C1C}">
                <a14:useLocalDpi xmlns:a14="http://schemas.microsoft.com/office/drawing/2010/main" val="0"/>
              </a:ext>
            </a:extLst>
          </a:blip>
          <a:srcRect l="1423" r="1423"/>
          <a:stretch>
            <a:fillRect/>
          </a:stretch>
        </p:blipFill>
        <p:spPr/>
      </p:pic>
      <p:pic>
        <p:nvPicPr>
          <p:cNvPr id="10" name="Content Placeholder 9" descr="tourism.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713" t="-20531" r="-15946" b="-25475"/>
          <a:stretch/>
        </p:blipFill>
        <p:spPr>
          <a:xfrm>
            <a:off x="4532168" y="673532"/>
            <a:ext cx="4818666" cy="7333348"/>
          </a:xfrm>
        </p:spPr>
      </p:pic>
    </p:spTree>
    <p:extLst>
      <p:ext uri="{BB962C8B-B14F-4D97-AF65-F5344CB8AC3E}">
        <p14:creationId xmlns:p14="http://schemas.microsoft.com/office/powerpoint/2010/main" val="32172305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Protected Areas</a:t>
            </a:r>
            <a:endParaRPr lang="en-US" b="1" dirty="0"/>
          </a:p>
        </p:txBody>
      </p:sp>
      <p:pic>
        <p:nvPicPr>
          <p:cNvPr id="12" name="Content Placeholder 11" descr="Protected-Areas-in-Africa-in-the-World-Database-on-Protected-Areas-Protected-areas.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0094" b="6532"/>
          <a:stretch/>
        </p:blipFill>
        <p:spPr>
          <a:xfrm>
            <a:off x="1038892" y="1712914"/>
            <a:ext cx="6868912" cy="5145085"/>
          </a:xfrm>
        </p:spPr>
      </p:pic>
    </p:spTree>
    <p:extLst>
      <p:ext uri="{BB962C8B-B14F-4D97-AF65-F5344CB8AC3E}">
        <p14:creationId xmlns:p14="http://schemas.microsoft.com/office/powerpoint/2010/main" val="19411626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083597"/>
          </a:xfrm>
        </p:spPr>
        <p:txBody>
          <a:bodyPr/>
          <a:lstStyle/>
          <a:p>
            <a:r>
              <a:rPr lang="en-US" sz="3600" b="1" dirty="0" smtClean="0"/>
              <a:t>Many parts of the elephant have value</a:t>
            </a:r>
            <a:endParaRPr lang="en-US" sz="3600" b="1" dirty="0"/>
          </a:p>
        </p:txBody>
      </p:sp>
      <p:pic>
        <p:nvPicPr>
          <p:cNvPr id="3" name="Picture 2" descr="14.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182309"/>
            <a:ext cx="9144000" cy="5679281"/>
          </a:xfrm>
          <a:prstGeom prst="rect">
            <a:avLst/>
          </a:prstGeom>
        </p:spPr>
      </p:pic>
    </p:spTree>
    <p:extLst>
      <p:ext uri="{BB962C8B-B14F-4D97-AF65-F5344CB8AC3E}">
        <p14:creationId xmlns:p14="http://schemas.microsoft.com/office/powerpoint/2010/main" val="33657740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Elephant-based livelihood streams</a:t>
            </a:r>
            <a:endParaRPr lang="en-US" sz="3600" b="1" dirty="0"/>
          </a:p>
        </p:txBody>
      </p:sp>
      <p:sp>
        <p:nvSpPr>
          <p:cNvPr id="4" name="Vertical Text Placeholder 3"/>
          <p:cNvSpPr>
            <a:spLocks noGrp="1"/>
          </p:cNvSpPr>
          <p:nvPr>
            <p:ph type="body" orient="vert" idx="1"/>
          </p:nvPr>
        </p:nvSpPr>
        <p:spPr>
          <a:xfrm rot="16200000">
            <a:off x="2095567" y="-190433"/>
            <a:ext cx="4952866" cy="9144000"/>
          </a:xfrm>
        </p:spPr>
        <p:txBody>
          <a:bodyPr/>
          <a:lstStyle/>
          <a:p>
            <a:r>
              <a:rPr lang="en-US" dirty="0" smtClean="0"/>
              <a:t>Raw ivory sales</a:t>
            </a:r>
          </a:p>
          <a:p>
            <a:r>
              <a:rPr lang="en-US" dirty="0" smtClean="0"/>
              <a:t>Ivory craft</a:t>
            </a:r>
          </a:p>
          <a:p>
            <a:r>
              <a:rPr lang="en-US" dirty="0" smtClean="0"/>
              <a:t>Meat</a:t>
            </a:r>
          </a:p>
          <a:p>
            <a:r>
              <a:rPr lang="en-US" dirty="0" smtClean="0"/>
              <a:t>Hide, either tanned sale or small industries (boots, belts, etc.)</a:t>
            </a:r>
          </a:p>
          <a:p>
            <a:r>
              <a:rPr lang="en-US" dirty="0" smtClean="0"/>
              <a:t>Tail-hair bracelets</a:t>
            </a:r>
          </a:p>
          <a:p>
            <a:r>
              <a:rPr lang="en-US" dirty="0" smtClean="0"/>
              <a:t>Feet </a:t>
            </a:r>
            <a:r>
              <a:rPr lang="mr-IN" dirty="0" smtClean="0"/>
              <a:t>–</a:t>
            </a:r>
            <a:r>
              <a:rPr lang="en-US" dirty="0" smtClean="0"/>
              <a:t> stools, </a:t>
            </a:r>
            <a:r>
              <a:rPr lang="en-US" dirty="0" err="1" smtClean="0"/>
              <a:t>recepticles</a:t>
            </a:r>
            <a:endParaRPr lang="en-US" dirty="0" smtClean="0"/>
          </a:p>
          <a:p>
            <a:r>
              <a:rPr lang="en-US" dirty="0" smtClean="0"/>
              <a:t>Ears </a:t>
            </a:r>
            <a:r>
              <a:rPr lang="mr-IN" dirty="0" smtClean="0"/>
              <a:t>–</a:t>
            </a:r>
            <a:r>
              <a:rPr lang="en-US" dirty="0" smtClean="0"/>
              <a:t> quality drum tops</a:t>
            </a:r>
            <a:endParaRPr lang="en-US" dirty="0"/>
          </a:p>
        </p:txBody>
      </p:sp>
    </p:spTree>
    <p:extLst>
      <p:ext uri="{BB962C8B-B14F-4D97-AF65-F5344CB8AC3E}">
        <p14:creationId xmlns:p14="http://schemas.microsoft.com/office/powerpoint/2010/main" val="5857771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3600" b="1" dirty="0" smtClean="0"/>
              <a:t>Minimum economic value of 4-tonne old bull elephant (post-tourism value)</a:t>
            </a:r>
            <a:endParaRPr lang="en-US" sz="3600" b="1" dirty="0"/>
          </a:p>
        </p:txBody>
      </p:sp>
      <p:sp>
        <p:nvSpPr>
          <p:cNvPr id="3" name="Vertical Text Placeholder 2"/>
          <p:cNvSpPr>
            <a:spLocks noGrp="1"/>
          </p:cNvSpPr>
          <p:nvPr>
            <p:ph type="body" orient="vert" idx="1"/>
          </p:nvPr>
        </p:nvSpPr>
        <p:spPr>
          <a:xfrm rot="16200000">
            <a:off x="2037838" y="-248162"/>
            <a:ext cx="5068327" cy="9143997"/>
          </a:xfrm>
        </p:spPr>
        <p:txBody>
          <a:bodyPr/>
          <a:lstStyle/>
          <a:p>
            <a:pPr marL="91440" lvl="8" indent="0">
              <a:buNone/>
            </a:pPr>
            <a:r>
              <a:rPr lang="en-US" sz="2400" dirty="0" smtClean="0"/>
              <a:t>At the gate:		</a:t>
            </a:r>
            <a:r>
              <a:rPr lang="en-US" dirty="0" smtClean="0"/>
              <a:t>					</a:t>
            </a:r>
            <a:r>
              <a:rPr lang="en-US" sz="2400" b="1" u="sng" dirty="0" smtClean="0"/>
              <a:t>USD</a:t>
            </a:r>
          </a:p>
          <a:p>
            <a:r>
              <a:rPr lang="en-US" dirty="0" smtClean="0"/>
              <a:t>50 kg raw ivory						10,000</a:t>
            </a:r>
          </a:p>
          <a:p>
            <a:r>
              <a:rPr lang="en-US" dirty="0" smtClean="0"/>
              <a:t>1000 kg dried meat					  3,000</a:t>
            </a:r>
          </a:p>
          <a:p>
            <a:r>
              <a:rPr lang="en-US" dirty="0" smtClean="0"/>
              <a:t>Tanned leather (2 m</a:t>
            </a:r>
            <a:r>
              <a:rPr lang="en-US" baseline="30000" dirty="0" smtClean="0"/>
              <a:t>2</a:t>
            </a:r>
            <a:r>
              <a:rPr lang="en-US" dirty="0" smtClean="0"/>
              <a:t>)					</a:t>
            </a:r>
            <a:r>
              <a:rPr lang="en-US" dirty="0"/>
              <a:t> </a:t>
            </a:r>
            <a:r>
              <a:rPr lang="en-US" dirty="0" smtClean="0"/>
              <a:t>    500</a:t>
            </a:r>
          </a:p>
          <a:p>
            <a:r>
              <a:rPr lang="en-US" dirty="0"/>
              <a:t> </a:t>
            </a:r>
            <a:r>
              <a:rPr lang="en-US" dirty="0" smtClean="0"/>
              <a:t>Tail hairs							     100</a:t>
            </a:r>
          </a:p>
          <a:p>
            <a:r>
              <a:rPr lang="en-US" dirty="0"/>
              <a:t> </a:t>
            </a:r>
            <a:r>
              <a:rPr lang="en-US" dirty="0" smtClean="0"/>
              <a:t>Other parts						</a:t>
            </a:r>
            <a:r>
              <a:rPr lang="en-US" u="sng" dirty="0" smtClean="0"/>
              <a:t>     400</a:t>
            </a:r>
          </a:p>
          <a:p>
            <a:pPr marL="349250" lvl="1" indent="0">
              <a:buNone/>
            </a:pPr>
            <a:r>
              <a:rPr lang="en-US" dirty="0"/>
              <a:t>	</a:t>
            </a:r>
            <a:r>
              <a:rPr lang="en-US" dirty="0" smtClean="0"/>
              <a:t>					TOTAL		 14,000</a:t>
            </a:r>
          </a:p>
          <a:p>
            <a:pPr marL="349250" lvl="1" indent="0">
              <a:buNone/>
            </a:pPr>
            <a:endParaRPr lang="en-US" dirty="0" smtClean="0"/>
          </a:p>
          <a:p>
            <a:pPr marL="349250" lvl="1" indent="0">
              <a:buNone/>
            </a:pPr>
            <a:r>
              <a:rPr lang="en-US" dirty="0" smtClean="0"/>
              <a:t>If value added industries are developed, much more</a:t>
            </a:r>
            <a:endParaRPr lang="en-US" dirty="0"/>
          </a:p>
        </p:txBody>
      </p:sp>
    </p:spTree>
    <p:extLst>
      <p:ext uri="{BB962C8B-B14F-4D97-AF65-F5344CB8AC3E}">
        <p14:creationId xmlns:p14="http://schemas.microsoft.com/office/powerpoint/2010/main" val="10537135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employment potential is substantial</a:t>
            </a:r>
            <a:endParaRPr lang="en-US" sz="4000" b="1" dirty="0"/>
          </a:p>
        </p:txBody>
      </p:sp>
      <p:pic>
        <p:nvPicPr>
          <p:cNvPr id="4" name="Picture 3" descr="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53" y="1760936"/>
            <a:ext cx="3288294" cy="2164794"/>
          </a:xfrm>
          <a:prstGeom prst="rect">
            <a:avLst/>
          </a:prstGeom>
        </p:spPr>
      </p:pic>
      <p:sp>
        <p:nvSpPr>
          <p:cNvPr id="5" name="TextBox 4"/>
          <p:cNvSpPr txBox="1"/>
          <p:nvPr/>
        </p:nvSpPr>
        <p:spPr>
          <a:xfrm>
            <a:off x="3503546" y="2925238"/>
            <a:ext cx="1421995" cy="769441"/>
          </a:xfrm>
          <a:prstGeom prst="rect">
            <a:avLst/>
          </a:prstGeom>
          <a:noFill/>
        </p:spPr>
        <p:txBody>
          <a:bodyPr wrap="square" rtlCol="0">
            <a:spAutoFit/>
          </a:bodyPr>
          <a:lstStyle/>
          <a:p>
            <a:r>
              <a:rPr lang="en-US" sz="2000" dirty="0" smtClean="0">
                <a:solidFill>
                  <a:schemeClr val="bg1"/>
                </a:solidFill>
              </a:rPr>
              <a:t>Ivory</a:t>
            </a:r>
            <a:r>
              <a:rPr lang="en-US" sz="2400" dirty="0" smtClean="0">
                <a:solidFill>
                  <a:schemeClr val="bg1"/>
                </a:solidFill>
              </a:rPr>
              <a:t> </a:t>
            </a:r>
            <a:r>
              <a:rPr lang="en-US" sz="2000" dirty="0" smtClean="0">
                <a:solidFill>
                  <a:schemeClr val="bg1"/>
                </a:solidFill>
              </a:rPr>
              <a:t>carving</a:t>
            </a:r>
            <a:endParaRPr lang="en-US" sz="2000" dirty="0">
              <a:solidFill>
                <a:schemeClr val="bg1"/>
              </a:solidFill>
            </a:endParaRPr>
          </a:p>
        </p:txBody>
      </p:sp>
      <p:pic>
        <p:nvPicPr>
          <p:cNvPr id="6" name="Picture 5" descr="18.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15253" y="4152329"/>
            <a:ext cx="2555365" cy="2333545"/>
          </a:xfrm>
          <a:prstGeom prst="rect">
            <a:avLst/>
          </a:prstGeom>
        </p:spPr>
      </p:pic>
      <p:sp>
        <p:nvSpPr>
          <p:cNvPr id="7" name="TextBox 6"/>
          <p:cNvSpPr txBox="1"/>
          <p:nvPr/>
        </p:nvSpPr>
        <p:spPr>
          <a:xfrm>
            <a:off x="2770618" y="4580018"/>
            <a:ext cx="2154924" cy="400110"/>
          </a:xfrm>
          <a:prstGeom prst="rect">
            <a:avLst/>
          </a:prstGeom>
          <a:noFill/>
        </p:spPr>
        <p:txBody>
          <a:bodyPr wrap="square" rtlCol="0">
            <a:spAutoFit/>
          </a:bodyPr>
          <a:lstStyle/>
          <a:p>
            <a:r>
              <a:rPr lang="en-US" sz="2000" dirty="0" smtClean="0">
                <a:solidFill>
                  <a:srgbClr val="FFFFFF"/>
                </a:solidFill>
              </a:rPr>
              <a:t>Leather</a:t>
            </a:r>
            <a:endParaRPr lang="en-US" sz="2000" dirty="0">
              <a:solidFill>
                <a:srgbClr val="FFFFFF"/>
              </a:solidFill>
            </a:endParaRPr>
          </a:p>
        </p:txBody>
      </p:sp>
      <p:sp>
        <p:nvSpPr>
          <p:cNvPr id="9" name="TextBox 8"/>
          <p:cNvSpPr txBox="1"/>
          <p:nvPr/>
        </p:nvSpPr>
        <p:spPr>
          <a:xfrm>
            <a:off x="5058563" y="4179908"/>
            <a:ext cx="2901756" cy="400110"/>
          </a:xfrm>
          <a:prstGeom prst="rect">
            <a:avLst/>
          </a:prstGeom>
          <a:noFill/>
        </p:spPr>
        <p:txBody>
          <a:bodyPr wrap="none" rtlCol="0">
            <a:spAutoFit/>
          </a:bodyPr>
          <a:lstStyle/>
          <a:p>
            <a:r>
              <a:rPr lang="en-US" sz="2000" dirty="0" smtClean="0">
                <a:solidFill>
                  <a:srgbClr val="FFFFFF"/>
                </a:solidFill>
              </a:rPr>
              <a:t>    </a:t>
            </a:r>
            <a:r>
              <a:rPr lang="en-US" sz="2000" dirty="0" err="1" smtClean="0">
                <a:solidFill>
                  <a:srgbClr val="FFFFFF"/>
                </a:solidFill>
              </a:rPr>
              <a:t>Bushmeat</a:t>
            </a:r>
            <a:r>
              <a:rPr lang="en-US" sz="2000" dirty="0" smtClean="0">
                <a:solidFill>
                  <a:srgbClr val="FFFFFF"/>
                </a:solidFill>
              </a:rPr>
              <a:t> restaurants</a:t>
            </a:r>
            <a:endParaRPr lang="en-US" sz="2000" dirty="0">
              <a:solidFill>
                <a:srgbClr val="FFFFFF"/>
              </a:solidFill>
            </a:endParaRPr>
          </a:p>
        </p:txBody>
      </p:sp>
      <p:pic>
        <p:nvPicPr>
          <p:cNvPr id="10" name="Picture 9" descr="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607" y="4993860"/>
            <a:ext cx="1828800" cy="1389888"/>
          </a:xfrm>
          <a:prstGeom prst="rect">
            <a:avLst/>
          </a:prstGeom>
        </p:spPr>
      </p:pic>
      <p:pic>
        <p:nvPicPr>
          <p:cNvPr id="11" name="Picture 10" descr="2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3335" y="4695997"/>
            <a:ext cx="1493310" cy="1687751"/>
          </a:xfrm>
          <a:prstGeom prst="rect">
            <a:avLst/>
          </a:prstGeom>
        </p:spPr>
      </p:pic>
      <p:sp>
        <p:nvSpPr>
          <p:cNvPr id="12" name="TextBox 11"/>
          <p:cNvSpPr txBox="1"/>
          <p:nvPr/>
        </p:nvSpPr>
        <p:spPr>
          <a:xfrm>
            <a:off x="4232888" y="5407501"/>
            <a:ext cx="1210447" cy="707886"/>
          </a:xfrm>
          <a:prstGeom prst="rect">
            <a:avLst/>
          </a:prstGeom>
          <a:noFill/>
        </p:spPr>
        <p:txBody>
          <a:bodyPr wrap="square" rtlCol="0">
            <a:spAutoFit/>
          </a:bodyPr>
          <a:lstStyle/>
          <a:p>
            <a:r>
              <a:rPr lang="en-US" sz="2000" dirty="0" smtClean="0">
                <a:solidFill>
                  <a:srgbClr val="FFFFFF"/>
                </a:solidFill>
              </a:rPr>
              <a:t>Tourist crafts</a:t>
            </a:r>
            <a:endParaRPr lang="en-US" sz="2000" dirty="0">
              <a:solidFill>
                <a:srgbClr val="FFFFFF"/>
              </a:solidFill>
            </a:endParaRPr>
          </a:p>
        </p:txBody>
      </p:sp>
      <p:pic>
        <p:nvPicPr>
          <p:cNvPr id="13" name="Picture 12" descr="IMG_447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8563" y="1760936"/>
            <a:ext cx="3251200" cy="2438400"/>
          </a:xfrm>
          <a:prstGeom prst="rect">
            <a:avLst/>
          </a:prstGeom>
        </p:spPr>
      </p:pic>
    </p:spTree>
    <p:extLst>
      <p:ext uri="{BB962C8B-B14F-4D97-AF65-F5344CB8AC3E}">
        <p14:creationId xmlns:p14="http://schemas.microsoft.com/office/powerpoint/2010/main" val="32525777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79468"/>
            <a:ext cx="9144000" cy="1417638"/>
          </a:xfrm>
        </p:spPr>
        <p:txBody>
          <a:bodyPr/>
          <a:lstStyle/>
          <a:p>
            <a:r>
              <a:rPr lang="en-US" sz="4000" b="1" dirty="0" smtClean="0"/>
              <a:t>Income from wildlife can provide</a:t>
            </a:r>
            <a:endParaRPr lang="en-US" sz="4000" b="1" dirty="0"/>
          </a:p>
        </p:txBody>
      </p:sp>
      <p:sp>
        <p:nvSpPr>
          <p:cNvPr id="8" name="Content Placeholder 7"/>
          <p:cNvSpPr>
            <a:spLocks noGrp="1"/>
          </p:cNvSpPr>
          <p:nvPr>
            <p:ph idx="1"/>
          </p:nvPr>
        </p:nvSpPr>
        <p:spPr/>
        <p:txBody>
          <a:bodyPr>
            <a:normAutofit/>
          </a:bodyPr>
          <a:lstStyle/>
          <a:p>
            <a:r>
              <a:rPr lang="en-US" dirty="0" smtClean="0"/>
              <a:t>Poverty reduction</a:t>
            </a:r>
          </a:p>
          <a:p>
            <a:r>
              <a:rPr lang="en-US" dirty="0" smtClean="0"/>
              <a:t>Education</a:t>
            </a:r>
          </a:p>
          <a:p>
            <a:r>
              <a:rPr lang="en-US" dirty="0" smtClean="0"/>
              <a:t>Health</a:t>
            </a:r>
          </a:p>
          <a:p>
            <a:r>
              <a:rPr lang="en-US" dirty="0" smtClean="0"/>
              <a:t>Clean water</a:t>
            </a:r>
          </a:p>
          <a:p>
            <a:r>
              <a:rPr lang="en-US" dirty="0" smtClean="0"/>
              <a:t>Small business development</a:t>
            </a:r>
          </a:p>
          <a:p>
            <a:r>
              <a:rPr lang="en-US" dirty="0" smtClean="0"/>
              <a:t>Social cohesion</a:t>
            </a:r>
          </a:p>
          <a:p>
            <a:r>
              <a:rPr lang="en-US" dirty="0" smtClean="0"/>
              <a:t>Wildlife conservation</a:t>
            </a:r>
            <a:endParaRPr lang="en-US" dirty="0"/>
          </a:p>
        </p:txBody>
      </p:sp>
      <p:pic>
        <p:nvPicPr>
          <p:cNvPr id="9" name="Picture 8" descr="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946" y="2164604"/>
            <a:ext cx="3657600" cy="1828800"/>
          </a:xfrm>
          <a:prstGeom prst="rect">
            <a:avLst/>
          </a:prstGeom>
        </p:spPr>
      </p:pic>
      <p:pic>
        <p:nvPicPr>
          <p:cNvPr id="10" name="Picture 9" descr="23.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193946" y="4261786"/>
            <a:ext cx="3619734" cy="2404444"/>
          </a:xfrm>
          <a:prstGeom prst="rect">
            <a:avLst/>
          </a:prstGeom>
        </p:spPr>
      </p:pic>
    </p:spTree>
    <p:extLst>
      <p:ext uri="{BB962C8B-B14F-4D97-AF65-F5344CB8AC3E}">
        <p14:creationId xmlns:p14="http://schemas.microsoft.com/office/powerpoint/2010/main" val="37063883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Elephant Range and Numbers</a:t>
            </a:r>
            <a:endParaRPr lang="en-US" sz="4000" b="1" dirty="0"/>
          </a:p>
        </p:txBody>
      </p:sp>
      <p:sp>
        <p:nvSpPr>
          <p:cNvPr id="5" name="Text Placeholder 4"/>
          <p:cNvSpPr>
            <a:spLocks noGrp="1"/>
          </p:cNvSpPr>
          <p:nvPr>
            <p:ph type="body" idx="1"/>
          </p:nvPr>
        </p:nvSpPr>
        <p:spPr/>
        <p:txBody>
          <a:bodyPr/>
          <a:lstStyle/>
          <a:p>
            <a:r>
              <a:rPr lang="en-US" b="1" dirty="0" smtClean="0"/>
              <a:t>500 A.D.</a:t>
            </a:r>
            <a:endParaRPr lang="en-US" b="1" dirty="0"/>
          </a:p>
        </p:txBody>
      </p:sp>
      <p:sp>
        <p:nvSpPr>
          <p:cNvPr id="7" name="Text Placeholder 6"/>
          <p:cNvSpPr>
            <a:spLocks noGrp="1"/>
          </p:cNvSpPr>
          <p:nvPr>
            <p:ph type="body" sz="quarter" idx="3"/>
          </p:nvPr>
        </p:nvSpPr>
        <p:spPr/>
        <p:txBody>
          <a:bodyPr/>
          <a:lstStyle/>
          <a:p>
            <a:r>
              <a:rPr lang="en-US" b="1" dirty="0" smtClean="0"/>
              <a:t>2020</a:t>
            </a:r>
            <a:endParaRPr lang="en-US" b="1" dirty="0"/>
          </a:p>
        </p:txBody>
      </p:sp>
      <p:pic>
        <p:nvPicPr>
          <p:cNvPr id="3" name="Content Placeholder 2" descr="3.jpg"/>
          <p:cNvPicPr>
            <a:picLocks noGrp="1" noChangeAspect="1"/>
          </p:cNvPicPr>
          <p:nvPr>
            <p:ph sz="quarter" idx="4"/>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73" b="673"/>
          <a:stretch>
            <a:fillRect/>
          </a:stretch>
        </p:blipFill>
        <p:spPr>
          <a:xfrm>
            <a:off x="4719636" y="2649071"/>
            <a:ext cx="4094797" cy="4039596"/>
          </a:xfrm>
        </p:spPr>
      </p:pic>
      <p:pic>
        <p:nvPicPr>
          <p:cNvPr id="10" name="Content Placeholder 9" descr="2elephants1.jpg"/>
          <p:cNvPicPr>
            <a:picLocks noGrp="1" noChangeAspect="1"/>
          </p:cNvPicPr>
          <p:nvPr>
            <p:ph sz="half" idx="2"/>
          </p:nvPr>
        </p:nvPicPr>
        <p:blipFill>
          <a:blip r:embed="rId4">
            <a:extLst>
              <a:ext uri="{28A0092B-C50C-407E-A947-70E740481C1C}">
                <a14:useLocalDpi xmlns:a14="http://schemas.microsoft.com/office/drawing/2010/main" val="0"/>
              </a:ext>
            </a:extLst>
          </a:blip>
          <a:srcRect t="673" b="673"/>
          <a:stretch>
            <a:fillRect/>
          </a:stretch>
        </p:blipFill>
        <p:spPr>
          <a:xfrm>
            <a:off x="384808" y="2649071"/>
            <a:ext cx="4037966" cy="4039596"/>
          </a:xfrm>
        </p:spPr>
      </p:pic>
    </p:spTree>
    <p:extLst>
      <p:ext uri="{BB962C8B-B14F-4D97-AF65-F5344CB8AC3E}">
        <p14:creationId xmlns:p14="http://schemas.microsoft.com/office/powerpoint/2010/main" val="28185599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t>Environmental Advantages of a</a:t>
            </a:r>
            <a:br>
              <a:rPr lang="en-US" sz="3600" b="1" dirty="0" smtClean="0"/>
            </a:br>
            <a:r>
              <a:rPr lang="en-US" sz="3600" b="1" dirty="0" smtClean="0"/>
              <a:t>Wildlife Economy</a:t>
            </a:r>
            <a:endParaRPr lang="en-US" sz="3600" b="1" dirty="0"/>
          </a:p>
        </p:txBody>
      </p:sp>
      <p:pic>
        <p:nvPicPr>
          <p:cNvPr id="7" name="Content Placeholder 6" descr="25.jpg"/>
          <p:cNvPicPr>
            <a:picLocks noGrp="1" noChangeAspect="1"/>
          </p:cNvPicPr>
          <p:nvPr>
            <p:ph sz="half" idx="1"/>
          </p:nvPr>
        </p:nvPicPr>
        <p:blipFill>
          <a:blip r:embed="rId2">
            <a:extLst>
              <a:ext uri="{28A0092B-C50C-407E-A947-70E740481C1C}">
                <a14:useLocalDpi xmlns:a14="http://schemas.microsoft.com/office/drawing/2010/main" val="0"/>
              </a:ext>
            </a:extLst>
          </a:blip>
          <a:srcRect l="6062" r="6062"/>
          <a:stretch>
            <a:fillRect/>
          </a:stretch>
        </p:blipFill>
        <p:spPr/>
      </p:pic>
      <p:pic>
        <p:nvPicPr>
          <p:cNvPr id="8" name="Content Placeholder 7" descr="25a - 1.jpg"/>
          <p:cNvPicPr>
            <a:picLocks noGrp="1" noChangeAspect="1"/>
          </p:cNvPicPr>
          <p:nvPr>
            <p:ph sz="half" idx="2"/>
          </p:nvPr>
        </p:nvPicPr>
        <p:blipFill>
          <a:blip r:embed="rId3">
            <a:extLst>
              <a:ext uri="{28A0092B-C50C-407E-A947-70E740481C1C}">
                <a14:useLocalDpi xmlns:a14="http://schemas.microsoft.com/office/drawing/2010/main" val="0"/>
              </a:ext>
            </a:extLst>
          </a:blip>
          <a:srcRect l="6382" r="6382"/>
          <a:stretch>
            <a:fillRect/>
          </a:stretch>
        </p:blipFill>
        <p:spPr/>
      </p:pic>
    </p:spTree>
    <p:extLst>
      <p:ext uri="{BB962C8B-B14F-4D97-AF65-F5344CB8AC3E}">
        <p14:creationId xmlns:p14="http://schemas.microsoft.com/office/powerpoint/2010/main" val="23832719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6.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8954" y="0"/>
            <a:ext cx="5239003" cy="6858000"/>
          </a:xfrm>
          <a:prstGeom prst="rect">
            <a:avLst/>
          </a:prstGeom>
        </p:spPr>
      </p:pic>
    </p:spTree>
    <p:extLst>
      <p:ext uri="{BB962C8B-B14F-4D97-AF65-F5344CB8AC3E}">
        <p14:creationId xmlns:p14="http://schemas.microsoft.com/office/powerpoint/2010/main" val="35639339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b="1" dirty="0" smtClean="0">
                <a:solidFill>
                  <a:schemeClr val="tx1"/>
                </a:solidFill>
              </a:rPr>
              <a:t>Danger </a:t>
            </a:r>
            <a:r>
              <a:rPr lang="mr-IN" b="1" dirty="0" smtClean="0">
                <a:solidFill>
                  <a:schemeClr val="tx1"/>
                </a:solidFill>
              </a:rPr>
              <a:t>–</a:t>
            </a:r>
            <a:r>
              <a:rPr lang="en-US" b="1" dirty="0" smtClean="0">
                <a:solidFill>
                  <a:schemeClr val="tx1"/>
                </a:solidFill>
              </a:rPr>
              <a:t> road to extinction</a:t>
            </a:r>
            <a:endParaRPr lang="en-US" b="1" dirty="0">
              <a:solidFill>
                <a:schemeClr val="tx1"/>
              </a:solidFill>
            </a:endParaRPr>
          </a:p>
        </p:txBody>
      </p:sp>
      <p:pic>
        <p:nvPicPr>
          <p:cNvPr id="4" name="Content Placeholder 3" descr="protection.jpg"/>
          <p:cNvPicPr>
            <a:picLocks noGrp="1" noChangeAspect="1"/>
          </p:cNvPicPr>
          <p:nvPr>
            <p:ph idx="1"/>
          </p:nvPr>
        </p:nvPicPr>
        <p:blipFill>
          <a:blip r:embed="rId2">
            <a:extLst>
              <a:ext uri="{28A0092B-C50C-407E-A947-70E740481C1C}">
                <a14:useLocalDpi xmlns:a14="http://schemas.microsoft.com/office/drawing/2010/main" val="0"/>
              </a:ext>
            </a:extLst>
          </a:blip>
          <a:srcRect l="4507" r="4507"/>
          <a:stretch>
            <a:fillRect/>
          </a:stretch>
        </p:blipFill>
        <p:spPr/>
      </p:pic>
    </p:spTree>
    <p:extLst>
      <p:ext uri="{BB962C8B-B14F-4D97-AF65-F5344CB8AC3E}">
        <p14:creationId xmlns:p14="http://schemas.microsoft.com/office/powerpoint/2010/main" val="13826575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End</a:t>
            </a:r>
            <a:br>
              <a:rPr lang="en-US" b="1" dirty="0" smtClean="0"/>
            </a:br>
            <a:r>
              <a:rPr lang="en-US" sz="3200" b="1" dirty="0" smtClean="0"/>
              <a:t>(Hopefully not)</a:t>
            </a:r>
            <a:endParaRPr lang="en-US" b="1" dirty="0"/>
          </a:p>
        </p:txBody>
      </p:sp>
      <p:pic>
        <p:nvPicPr>
          <p:cNvPr id="3" name="Picture 2" descr="ele12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88" y="1775240"/>
            <a:ext cx="7643249" cy="4921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33200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b="1" dirty="0" smtClean="0"/>
              <a:t>We know what the elephant in the room is</a:t>
            </a:r>
            <a:endParaRPr lang="en-US" sz="4000" b="1" dirty="0"/>
          </a:p>
        </p:txBody>
      </p:sp>
      <p:pic>
        <p:nvPicPr>
          <p:cNvPr id="11" name="Content Placeholder 10" descr="Ignoring-the-Elephant.jpg"/>
          <p:cNvPicPr>
            <a:picLocks noGrp="1" noChangeAspect="1"/>
          </p:cNvPicPr>
          <p:nvPr>
            <p:ph idx="1"/>
          </p:nvPr>
        </p:nvPicPr>
        <p:blipFill>
          <a:blip r:embed="rId2">
            <a:extLst>
              <a:ext uri="{28A0092B-C50C-407E-A947-70E740481C1C}">
                <a14:useLocalDpi xmlns:a14="http://schemas.microsoft.com/office/drawing/2010/main" val="0"/>
              </a:ext>
            </a:extLst>
          </a:blip>
          <a:srcRect t="7683" b="7683"/>
          <a:stretch>
            <a:fillRect/>
          </a:stretch>
        </p:blipFill>
        <p:spPr/>
      </p:pic>
    </p:spTree>
    <p:extLst>
      <p:ext uri="{BB962C8B-B14F-4D97-AF65-F5344CB8AC3E}">
        <p14:creationId xmlns:p14="http://schemas.microsoft.com/office/powerpoint/2010/main" val="31412188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b="1" dirty="0" smtClean="0"/>
              <a:t>Africa Human Population Growth</a:t>
            </a:r>
            <a:endParaRPr lang="en-US" sz="4000" b="1" dirty="0"/>
          </a:p>
        </p:txBody>
      </p:sp>
      <p:pic>
        <p:nvPicPr>
          <p:cNvPr id="4" name="Picture 3" descr="Africa-Europe1.gif"/>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07344" y="1913928"/>
            <a:ext cx="6233889" cy="4791189"/>
          </a:xfrm>
          <a:prstGeom prst="rect">
            <a:avLst/>
          </a:prstGeom>
        </p:spPr>
      </p:pic>
      <p:sp>
        <p:nvSpPr>
          <p:cNvPr id="3" name="TextBox 2"/>
          <p:cNvSpPr txBox="1"/>
          <p:nvPr/>
        </p:nvSpPr>
        <p:spPr>
          <a:xfrm>
            <a:off x="109169" y="2213034"/>
            <a:ext cx="2762295" cy="2677656"/>
          </a:xfrm>
          <a:prstGeom prst="rect">
            <a:avLst/>
          </a:prstGeom>
          <a:noFill/>
        </p:spPr>
        <p:txBody>
          <a:bodyPr wrap="none" rtlCol="0">
            <a:spAutoFit/>
          </a:bodyPr>
          <a:lstStyle/>
          <a:p>
            <a:r>
              <a:rPr lang="en-US" sz="2400" b="1" dirty="0" smtClean="0">
                <a:solidFill>
                  <a:srgbClr val="FFFFFF"/>
                </a:solidFill>
              </a:rPr>
              <a:t>Year    Population</a:t>
            </a:r>
          </a:p>
          <a:p>
            <a:endParaRPr lang="en-US" sz="2400" b="1" dirty="0">
              <a:solidFill>
                <a:srgbClr val="FFFFFF"/>
              </a:solidFill>
            </a:endParaRPr>
          </a:p>
          <a:p>
            <a:r>
              <a:rPr lang="en-US" sz="2400" b="1" dirty="0" smtClean="0">
                <a:solidFill>
                  <a:srgbClr val="FFFFFF"/>
                </a:solidFill>
              </a:rPr>
              <a:t>1800 </a:t>
            </a:r>
            <a:r>
              <a:rPr lang="mr-IN" sz="2400" b="1" dirty="0" smtClean="0">
                <a:solidFill>
                  <a:srgbClr val="FFFFFF"/>
                </a:solidFill>
              </a:rPr>
              <a:t>–</a:t>
            </a:r>
            <a:r>
              <a:rPr lang="en-US" sz="2400" b="1" dirty="0" smtClean="0">
                <a:solidFill>
                  <a:srgbClr val="FFFFFF"/>
                </a:solidFill>
              </a:rPr>
              <a:t> 200 million</a:t>
            </a:r>
          </a:p>
          <a:p>
            <a:endParaRPr lang="en-US" sz="2400" b="1" dirty="0">
              <a:solidFill>
                <a:srgbClr val="FFFFFF"/>
              </a:solidFill>
            </a:endParaRPr>
          </a:p>
          <a:p>
            <a:r>
              <a:rPr lang="en-US" sz="2400" b="1" dirty="0" smtClean="0">
                <a:solidFill>
                  <a:srgbClr val="FFFFFF"/>
                </a:solidFill>
              </a:rPr>
              <a:t>2020 </a:t>
            </a:r>
            <a:r>
              <a:rPr lang="mr-IN" sz="2400" b="1" dirty="0" smtClean="0">
                <a:solidFill>
                  <a:srgbClr val="FFFFFF"/>
                </a:solidFill>
              </a:rPr>
              <a:t>–</a:t>
            </a:r>
            <a:r>
              <a:rPr lang="en-US" sz="2400" b="1" dirty="0" smtClean="0">
                <a:solidFill>
                  <a:srgbClr val="FFFFFF"/>
                </a:solidFill>
              </a:rPr>
              <a:t> 1.3 billion</a:t>
            </a:r>
          </a:p>
          <a:p>
            <a:endParaRPr lang="en-US" sz="2400" b="1" dirty="0">
              <a:solidFill>
                <a:srgbClr val="FFFFFF"/>
              </a:solidFill>
            </a:endParaRPr>
          </a:p>
          <a:p>
            <a:r>
              <a:rPr lang="en-US" sz="2400" b="1" dirty="0" smtClean="0">
                <a:solidFill>
                  <a:srgbClr val="FFFFFF"/>
                </a:solidFill>
              </a:rPr>
              <a:t>2100 </a:t>
            </a:r>
            <a:r>
              <a:rPr lang="mr-IN" sz="2400" b="1" dirty="0" smtClean="0">
                <a:solidFill>
                  <a:srgbClr val="FFFFFF"/>
                </a:solidFill>
              </a:rPr>
              <a:t>–</a:t>
            </a:r>
            <a:r>
              <a:rPr lang="en-US" sz="2400" b="1" dirty="0" smtClean="0">
                <a:solidFill>
                  <a:srgbClr val="FFFFFF"/>
                </a:solidFill>
              </a:rPr>
              <a:t> 3.6 billion</a:t>
            </a:r>
            <a:endParaRPr lang="en-US" sz="2400" b="1" dirty="0">
              <a:solidFill>
                <a:srgbClr val="FFFFFF"/>
              </a:solidFill>
            </a:endParaRPr>
          </a:p>
        </p:txBody>
      </p:sp>
    </p:spTree>
    <p:extLst>
      <p:ext uri="{BB962C8B-B14F-4D97-AF65-F5344CB8AC3E}">
        <p14:creationId xmlns:p14="http://schemas.microsoft.com/office/powerpoint/2010/main" val="31870087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As population grows,</a:t>
            </a:r>
            <a:br>
              <a:rPr lang="en-US" sz="3600" b="1" dirty="0" smtClean="0"/>
            </a:br>
            <a:r>
              <a:rPr lang="en-US" sz="3600" b="1" dirty="0" smtClean="0"/>
              <a:t>humans move into wildlife habitat</a:t>
            </a:r>
            <a:endParaRPr lang="en-US" sz="3600" b="1" dirty="0"/>
          </a:p>
        </p:txBody>
      </p:sp>
      <p:sp>
        <p:nvSpPr>
          <p:cNvPr id="9" name="Text Placeholder 8"/>
          <p:cNvSpPr>
            <a:spLocks noGrp="1"/>
          </p:cNvSpPr>
          <p:nvPr>
            <p:ph type="body" idx="1"/>
          </p:nvPr>
        </p:nvSpPr>
        <p:spPr>
          <a:xfrm>
            <a:off x="765174" y="1687512"/>
            <a:ext cx="3657600" cy="602497"/>
          </a:xfrm>
        </p:spPr>
        <p:txBody>
          <a:bodyPr/>
          <a:lstStyle/>
          <a:p>
            <a:r>
              <a:rPr lang="en-US" dirty="0" smtClean="0"/>
              <a:t>The Cow</a:t>
            </a:r>
            <a:endParaRPr lang="en-US" dirty="0"/>
          </a:p>
        </p:txBody>
      </p:sp>
      <p:sp>
        <p:nvSpPr>
          <p:cNvPr id="11" name="Text Placeholder 10"/>
          <p:cNvSpPr>
            <a:spLocks noGrp="1"/>
          </p:cNvSpPr>
          <p:nvPr>
            <p:ph type="body" sz="quarter" idx="3"/>
          </p:nvPr>
        </p:nvSpPr>
        <p:spPr>
          <a:xfrm>
            <a:off x="4719637" y="1687512"/>
            <a:ext cx="3657600" cy="602497"/>
          </a:xfrm>
        </p:spPr>
        <p:txBody>
          <a:bodyPr/>
          <a:lstStyle/>
          <a:p>
            <a:r>
              <a:rPr lang="en-US" dirty="0" smtClean="0"/>
              <a:t>And the Plough</a:t>
            </a:r>
            <a:endParaRPr lang="en-US" dirty="0"/>
          </a:p>
        </p:txBody>
      </p:sp>
      <p:pic>
        <p:nvPicPr>
          <p:cNvPr id="33" name="Content Placeholder 32" descr="25.jpg"/>
          <p:cNvPicPr>
            <a:picLocks noGrp="1" noChangeAspect="1"/>
          </p:cNvPicPr>
          <p:nvPr>
            <p:ph sz="quarter" idx="4"/>
          </p:nvPr>
        </p:nvPicPr>
        <p:blipFill>
          <a:blip r:embed="rId2">
            <a:extLst>
              <a:ext uri="{28A0092B-C50C-407E-A947-70E740481C1C}">
                <a14:useLocalDpi xmlns:a14="http://schemas.microsoft.com/office/drawing/2010/main" val="0"/>
              </a:ext>
            </a:extLst>
          </a:blip>
          <a:srcRect l="13575" r="13575"/>
          <a:stretch>
            <a:fillRect/>
          </a:stretch>
        </p:blipFill>
        <p:spPr>
          <a:xfrm>
            <a:off x="4719637" y="2290009"/>
            <a:ext cx="3967964" cy="3914473"/>
          </a:xfrm>
        </p:spPr>
      </p:pic>
      <p:pic>
        <p:nvPicPr>
          <p:cNvPr id="5" name="Content Placeholder 4" descr="cattle.jpg"/>
          <p:cNvPicPr>
            <a:picLocks noGrp="1" noChangeAspect="1"/>
          </p:cNvPicPr>
          <p:nvPr>
            <p:ph sz="half" idx="2"/>
          </p:nvPr>
        </p:nvPicPr>
        <p:blipFill>
          <a:blip r:embed="rId3">
            <a:extLst>
              <a:ext uri="{28A0092B-C50C-407E-A947-70E740481C1C}">
                <a14:useLocalDpi xmlns:a14="http://schemas.microsoft.com/office/drawing/2010/main" val="0"/>
              </a:ext>
            </a:extLst>
          </a:blip>
          <a:srcRect l="16183" r="16183"/>
          <a:stretch>
            <a:fillRect/>
          </a:stretch>
        </p:blipFill>
        <p:spPr>
          <a:xfrm>
            <a:off x="303403" y="2290009"/>
            <a:ext cx="4026072" cy="3971798"/>
          </a:xfrm>
        </p:spPr>
      </p:pic>
    </p:spTree>
    <p:extLst>
      <p:ext uri="{BB962C8B-B14F-4D97-AF65-F5344CB8AC3E}">
        <p14:creationId xmlns:p14="http://schemas.microsoft.com/office/powerpoint/2010/main" val="7519005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Islands of wildlife habitat surrounded by people</a:t>
            </a:r>
            <a:endParaRPr lang="en-US" sz="3600" b="1" dirty="0"/>
          </a:p>
        </p:txBody>
      </p:sp>
      <p:sp>
        <p:nvSpPr>
          <p:cNvPr id="3" name="Vertical Text Placeholder 2"/>
          <p:cNvSpPr>
            <a:spLocks noGrp="1"/>
          </p:cNvSpPr>
          <p:nvPr>
            <p:ph type="body" orient="vert" idx="1"/>
          </p:nvPr>
        </p:nvSpPr>
        <p:spPr>
          <a:xfrm>
            <a:off x="1284831" y="1727774"/>
            <a:ext cx="6353608" cy="4745350"/>
          </a:xfrm>
        </p:spPr>
        <p:txBody>
          <a:bodyPr/>
          <a:lstStyle/>
          <a:p>
            <a:endParaRPr lang="en-US" dirty="0"/>
          </a:p>
        </p:txBody>
      </p:sp>
      <p:pic>
        <p:nvPicPr>
          <p:cNvPr id="4" name="Picture 3" descr="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38" y="1727772"/>
            <a:ext cx="6868923" cy="5130227"/>
          </a:xfrm>
          <a:prstGeom prst="rect">
            <a:avLst/>
          </a:prstGeom>
        </p:spPr>
      </p:pic>
    </p:spTree>
    <p:extLst>
      <p:ext uri="{BB962C8B-B14F-4D97-AF65-F5344CB8AC3E}">
        <p14:creationId xmlns:p14="http://schemas.microsoft.com/office/powerpoint/2010/main" val="22800816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What can prevent the cow and the plough from taking wildlife habitat?</a:t>
            </a:r>
            <a:endParaRPr lang="en-US" sz="3200" b="1" dirty="0"/>
          </a:p>
        </p:txBody>
      </p:sp>
      <p:sp>
        <p:nvSpPr>
          <p:cNvPr id="3" name="Vertical Text Placeholder 2"/>
          <p:cNvSpPr>
            <a:spLocks noGrp="1"/>
          </p:cNvSpPr>
          <p:nvPr>
            <p:ph type="body" orient="vert" idx="1"/>
          </p:nvPr>
        </p:nvSpPr>
        <p:spPr>
          <a:xfrm>
            <a:off x="2489428" y="1684988"/>
            <a:ext cx="4471534" cy="5038306"/>
          </a:xfrm>
        </p:spPr>
        <p:txBody>
          <a:bodyPr/>
          <a:lstStyle/>
          <a:p>
            <a:endParaRPr lang="en-US" dirty="0"/>
          </a:p>
        </p:txBody>
      </p:sp>
      <p:pic>
        <p:nvPicPr>
          <p:cNvPr id="8" name="Picture 7" descr="Untitled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42" y="1684988"/>
            <a:ext cx="4702419" cy="5038306"/>
          </a:xfrm>
          <a:prstGeom prst="rect">
            <a:avLst/>
          </a:prstGeom>
        </p:spPr>
      </p:pic>
    </p:spTree>
    <p:extLst>
      <p:ext uri="{BB962C8B-B14F-4D97-AF65-F5344CB8AC3E}">
        <p14:creationId xmlns:p14="http://schemas.microsoft.com/office/powerpoint/2010/main" val="34916775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75" y="0"/>
            <a:ext cx="3611880" cy="6858000"/>
          </a:xfrm>
          <a:prstGeom prst="rect">
            <a:avLst/>
          </a:prstGeom>
        </p:spPr>
      </p:pic>
    </p:spTree>
    <p:extLst>
      <p:ext uri="{BB962C8B-B14F-4D97-AF65-F5344CB8AC3E}">
        <p14:creationId xmlns:p14="http://schemas.microsoft.com/office/powerpoint/2010/main" val="27020128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23341</TotalTime>
  <Words>1302</Words>
  <Application>Microsoft Macintosh PowerPoint</Application>
  <PresentationFormat>On-screen Show (4:3)</PresentationFormat>
  <Paragraphs>386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Habitat</vt:lpstr>
      <vt:lpstr>    AEAP  Objective 7: Improved Local Communities’ Cooperation and Collaboration on African Elephant Conservation  </vt:lpstr>
      <vt:lpstr>DECLARATION Voices of the Communities: A New Deal for rural communities and wildlife and natural resources Victoria Falls, Zimbabwe  24-25 June 2019 </vt:lpstr>
      <vt:lpstr>Elephant Range and Numbers</vt:lpstr>
      <vt:lpstr>We know what the elephant in the room is</vt:lpstr>
      <vt:lpstr>Africa Human Population Growth</vt:lpstr>
      <vt:lpstr>As population grows, humans move into wildlife habitat</vt:lpstr>
      <vt:lpstr>Islands of wildlife habitat surrounded by people</vt:lpstr>
      <vt:lpstr>What can prevent the cow and the plough from taking wildlife habitat?</vt:lpstr>
      <vt:lpstr>PowerPoint Presentation</vt:lpstr>
      <vt:lpstr>Wildlife has to become the economy</vt:lpstr>
      <vt:lpstr>PowerPoint Presentation</vt:lpstr>
      <vt:lpstr>  7.1.1. Identify and assess needs for the full participation of local people to conserve the African elephant. </vt:lpstr>
      <vt:lpstr>For example, Southern Africa</vt:lpstr>
      <vt:lpstr>KAZA – how to connect the parks?</vt:lpstr>
      <vt:lpstr>Examples</vt:lpstr>
      <vt:lpstr>PowerPoint Presentation</vt:lpstr>
      <vt:lpstr>NAMIBIA</vt:lpstr>
      <vt:lpstr>PowerPoint Presentation</vt:lpstr>
      <vt:lpstr>PowerPoint Presentation</vt:lpstr>
      <vt:lpstr>PowerPoint Presentation</vt:lpstr>
      <vt:lpstr>PowerPoint Presentation</vt:lpstr>
      <vt:lpstr>A wildlife economy can be a mix of photo-tourism and consumptive use</vt:lpstr>
      <vt:lpstr>Nature Based Tourism</vt:lpstr>
      <vt:lpstr>Protected Areas</vt:lpstr>
      <vt:lpstr>Many parts of the elephant have value</vt:lpstr>
      <vt:lpstr>Elephant-based livelihood streams</vt:lpstr>
      <vt:lpstr>Minimum economic value of 4-tonne old bull elephant (post-tourism value)</vt:lpstr>
      <vt:lpstr>The employment potential is substantial</vt:lpstr>
      <vt:lpstr>Income from wildlife can provide</vt:lpstr>
      <vt:lpstr>Environmental Advantages of a Wildlife Economy</vt:lpstr>
      <vt:lpstr>PowerPoint Presentation</vt:lpstr>
      <vt:lpstr>Danger – road to extinction</vt:lpstr>
      <vt:lpstr>The End (Hopefully not)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Devise/improve and implement sustainable incentive schemes to benefit local communities</dc:title>
  <dc:creator>Daniel Stiles</dc:creator>
  <cp:lastModifiedBy>Daniel Stiles</cp:lastModifiedBy>
  <cp:revision>101</cp:revision>
  <dcterms:created xsi:type="dcterms:W3CDTF">2019-06-24T08:12:10Z</dcterms:created>
  <dcterms:modified xsi:type="dcterms:W3CDTF">2019-07-16T06:54:43Z</dcterms:modified>
</cp:coreProperties>
</file>